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20"/>
  </p:notesMasterIdLst>
  <p:sldIdLst>
    <p:sldId id="256" r:id="rId3"/>
    <p:sldId id="257" r:id="rId4"/>
    <p:sldId id="281" r:id="rId5"/>
    <p:sldId id="284" r:id="rId6"/>
    <p:sldId id="285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65" charset="0"/>
        <a:ea typeface="ヒラギノ角ゴ ProN W3" pitchFamily="-65" charset="-128"/>
        <a:cs typeface="+mn-cs"/>
        <a:sym typeface="Gill Sans" pitchFamily="-65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65" charset="0"/>
        <a:ea typeface="ヒラギノ角ゴ ProN W3" pitchFamily="-65" charset="-128"/>
        <a:cs typeface="+mn-cs"/>
        <a:sym typeface="Gill Sans" pitchFamily="-65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65" charset="0"/>
        <a:ea typeface="ヒラギノ角ゴ ProN W3" pitchFamily="-65" charset="-128"/>
        <a:cs typeface="+mn-cs"/>
        <a:sym typeface="Gill Sans" pitchFamily="-65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65" charset="0"/>
        <a:ea typeface="ヒラギノ角ゴ ProN W3" pitchFamily="-65" charset="-128"/>
        <a:cs typeface="+mn-cs"/>
        <a:sym typeface="Gill Sans" pitchFamily="-65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65" charset="0"/>
        <a:ea typeface="ヒラギノ角ゴ ProN W3" pitchFamily="-65" charset="-128"/>
        <a:cs typeface="+mn-cs"/>
        <a:sym typeface="Gill Sans" pitchFamily="-65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pitchFamily="-65" charset="0"/>
        <a:ea typeface="ヒラギノ角ゴ ProN W3" pitchFamily="-65" charset="-128"/>
        <a:cs typeface="+mn-cs"/>
        <a:sym typeface="Gill Sans" pitchFamily="-65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pitchFamily="-65" charset="0"/>
        <a:ea typeface="ヒラギノ角ゴ ProN W3" pitchFamily="-65" charset="-128"/>
        <a:cs typeface="+mn-cs"/>
        <a:sym typeface="Gill Sans" pitchFamily="-65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pitchFamily="-65" charset="0"/>
        <a:ea typeface="ヒラギノ角ゴ ProN W3" pitchFamily="-65" charset="-128"/>
        <a:cs typeface="+mn-cs"/>
        <a:sym typeface="Gill Sans" pitchFamily="-65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pitchFamily="-65" charset="0"/>
        <a:ea typeface="ヒラギノ角ゴ ProN W3" pitchFamily="-65" charset="-128"/>
        <a:cs typeface="+mn-cs"/>
        <a:sym typeface="Gill Sans" pitchFamily="-65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5" autoAdjust="0"/>
    <p:restoredTop sz="94660"/>
  </p:normalViewPr>
  <p:slideViewPr>
    <p:cSldViewPr showGuides="1">
      <p:cViewPr varScale="1">
        <p:scale>
          <a:sx n="52" d="100"/>
          <a:sy n="52" d="100"/>
        </p:scale>
        <p:origin x="-390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F5FDE-29D1-4FEE-9A0B-7D3FC4126A2A}" type="datetimeFigureOut">
              <a:rPr lang="pt-BR" smtClean="0"/>
              <a:t>25/08/2015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F8C08-D058-4035-895C-4D07CC89A0C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1042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F8C08-D058-4035-895C-4D07CC89A0CF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494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4271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7470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7713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1373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6162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792517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8026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5220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58157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397453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906628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9702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Gill Sans" pitchFamily="-65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909663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158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0859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259223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5836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8261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7998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46807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700592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Gill Sans" pitchFamily="-65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244201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65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65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65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65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65" charset="0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65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65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65" charset="0"/>
          <a:ea typeface="ヒラギノ角ゴ ProN W3" pitchFamily="-65" charset="-128"/>
          <a:cs typeface="ヒラギノ角ゴ ProN W3" pitchFamily="-65" charset="-128"/>
          <a:sym typeface="Gill Sans" pitchFamily="-65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65" charset="0"/>
          <a:ea typeface="ヒラギノ角ゴ ProN W3" pitchFamily="-65" charset="-128"/>
          <a:cs typeface="ヒラギノ角ゴ ProN W3" pitchFamily="-65" charset="-128"/>
          <a:sym typeface="Gill Sans" pitchFamily="-65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65" charset="0"/>
          <a:ea typeface="ヒラギノ角ゴ ProN W3" pitchFamily="-65" charset="-128"/>
          <a:cs typeface="ヒラギノ角ゴ ProN W3" pitchFamily="-65" charset="-128"/>
          <a:sym typeface="Gill Sans" pitchFamily="-65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65" charset="0"/>
          <a:ea typeface="ヒラギノ角ゴ ProN W3" pitchFamily="-65" charset="-128"/>
          <a:cs typeface="ヒラギノ角ゴ ProN W3" pitchFamily="-65" charset="-128"/>
          <a:sym typeface="Gill Sans" pitchFamily="-65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65" charset="0"/>
          <a:ea typeface="ヒラギノ角ゴ ProN W3" pitchFamily="-65" charset="-128"/>
          <a:cs typeface="ヒラギノ角ゴ ProN W3" pitchFamily="-65" charset="-128"/>
          <a:sym typeface="Gill Sans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65" charset="0"/>
          <a:ea typeface="ヒラギノ角ゴ ProN W3" pitchFamily="-65" charset="-128"/>
          <a:cs typeface="ヒラギノ角ゴ ProN W3" pitchFamily="-65" charset="-128"/>
          <a:sym typeface="Gill Sans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65" charset="0"/>
          <a:ea typeface="ヒラギノ角ゴ ProN W3" pitchFamily="-65" charset="-128"/>
          <a:cs typeface="ヒラギノ角ゴ ProN W3" pitchFamily="-65" charset="-128"/>
          <a:sym typeface="Gill Sans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65" charset="0"/>
          <a:ea typeface="ヒラギノ角ゴ ProN W3" pitchFamily="-65" charset="-128"/>
          <a:cs typeface="ヒラギノ角ゴ ProN W3" pitchFamily="-65" charset="-128"/>
          <a:sym typeface="Gill Sans" pitchFamily="-65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65" charset="0"/>
              </a:rPr>
              <a:t>Click to edit Master title style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65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65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65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65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65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65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65" charset="0"/>
          <a:ea typeface="ヒラギノ角ゴ ProN W3" pitchFamily="-65" charset="-128"/>
          <a:cs typeface="ヒラギノ角ゴ ProN W3" pitchFamily="-65" charset="-128"/>
          <a:sym typeface="Gill Sans" pitchFamily="-65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65" charset="0"/>
          <a:ea typeface="ヒラギノ角ゴ ProN W3" pitchFamily="-65" charset="-128"/>
          <a:cs typeface="ヒラギノ角ゴ ProN W3" pitchFamily="-65" charset="-128"/>
          <a:sym typeface="Gill Sans" pitchFamily="-65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65" charset="0"/>
          <a:ea typeface="ヒラギノ角ゴ ProN W3" pitchFamily="-65" charset="-128"/>
          <a:cs typeface="ヒラギノ角ゴ ProN W3" pitchFamily="-65" charset="-128"/>
          <a:sym typeface="Gill Sans" pitchFamily="-65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65" charset="0"/>
          <a:ea typeface="ヒラギノ角ゴ ProN W3" pitchFamily="-65" charset="-128"/>
          <a:cs typeface="ヒラギノ角ゴ ProN W3" pitchFamily="-65" charset="-128"/>
          <a:sym typeface="Gill Sans" pitchFamily="-65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65" charset="0"/>
          <a:ea typeface="ヒラギノ角ゴ ProN W3" pitchFamily="-65" charset="-128"/>
          <a:cs typeface="ヒラギノ角ゴ ProN W3" pitchFamily="-65" charset="-128"/>
          <a:sym typeface="Gill Sans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65" charset="0"/>
          <a:ea typeface="ヒラギノ角ゴ ProN W3" pitchFamily="-65" charset="-128"/>
          <a:cs typeface="ヒラギノ角ゴ ProN W3" pitchFamily="-65" charset="-128"/>
          <a:sym typeface="Gill Sans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65" charset="0"/>
          <a:ea typeface="ヒラギノ角ゴ ProN W3" pitchFamily="-65" charset="-128"/>
          <a:cs typeface="ヒラギノ角ゴ ProN W3" pitchFamily="-65" charset="-128"/>
          <a:sym typeface="Gill Sans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65" charset="0"/>
          <a:ea typeface="ヒラギノ角ゴ ProN W3" pitchFamily="-65" charset="-128"/>
          <a:cs typeface="ヒラギノ角ゴ ProN W3" pitchFamily="-65" charset="-128"/>
          <a:sym typeface="Gill Sans" pitchFamily="-65" charset="0"/>
        </a:defRPr>
      </a:lvl9pPr>
    </p:titleStyle>
    <p:bodyStyle>
      <a:lvl1pPr marL="838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65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1pPr>
      <a:lvl2pPr marL="1282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65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2pPr>
      <a:lvl3pPr marL="1727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65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3pPr>
      <a:lvl4pPr marL="2171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65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4pPr>
      <a:lvl5pPr marL="2616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65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5pPr>
      <a:lvl6pPr marL="30734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65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6pPr>
      <a:lvl7pPr marL="35306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65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7pPr>
      <a:lvl8pPr marL="39878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65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8pPr>
      <a:lvl9pPr marL="44450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65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65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5.JPG"/><Relationship Id="rId4" Type="http://schemas.openxmlformats.org/officeDocument/2006/relationships/image" Target="../media/image14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30400" y="1771650"/>
            <a:ext cx="10464800" cy="2673102"/>
          </a:xfrm>
        </p:spPr>
        <p:txBody>
          <a:bodyPr/>
          <a:lstStyle/>
          <a:p>
            <a:pPr algn="r" eaLnBrk="1" hangingPunct="1"/>
            <a:r>
              <a:rPr lang="en-US" sz="6600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ヒラギノ角ゴ ProN W6" pitchFamily="-65" charset="-128"/>
                <a:cs typeface="Arial" panose="020B0604020202020204" pitchFamily="34" charset="0"/>
                <a:sym typeface="OfficinaSanITCBol" pitchFamily="-65" charset="0"/>
              </a:rPr>
              <a:t>U.D. </a:t>
            </a:r>
            <a:r>
              <a:rPr lang="en-US" sz="6600" b="1" u="sng" dirty="0">
                <a:solidFill>
                  <a:srgbClr val="FF0000"/>
                </a:solidFill>
                <a:latin typeface="Arial" panose="020B0604020202020204" pitchFamily="34" charset="0"/>
                <a:ea typeface="ヒラギノ角ゴ ProN W6" pitchFamily="-65" charset="-128"/>
                <a:cs typeface="Arial" panose="020B0604020202020204" pitchFamily="34" charset="0"/>
                <a:sym typeface="OfficinaSanITCBol" pitchFamily="-65" charset="0"/>
              </a:rPr>
              <a:t>F</a:t>
            </a:r>
            <a:r>
              <a:rPr lang="en-US" sz="6600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ヒラギノ角ゴ ProN W6" pitchFamily="-65" charset="-128"/>
                <a:cs typeface="Arial" panose="020B0604020202020204" pitchFamily="34" charset="0"/>
                <a:sym typeface="OfficinaSanITCBol" pitchFamily="-65" charset="0"/>
              </a:rPr>
              <a:t>ogo de conselho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1532" y="4660777"/>
            <a:ext cx="10464800" cy="2520280"/>
          </a:xfrm>
        </p:spPr>
        <p:txBody>
          <a:bodyPr/>
          <a:lstStyle/>
          <a:p>
            <a:pPr marL="0" indent="0" algn="r" eaLnBrk="1" hangingPunct="1">
              <a:buFontTx/>
              <a:buNone/>
            </a:pPr>
            <a:r>
              <a:rPr lang="en-US" sz="4000" b="1" dirty="0" smtClean="0">
                <a:solidFill>
                  <a:srgbClr val="009FD4"/>
                </a:solidFill>
                <a:latin typeface="OfficinaSans-Bold" pitchFamily="-65" charset="0"/>
                <a:sym typeface="OfficinaSanITCBol" pitchFamily="-65" charset="0"/>
              </a:rPr>
              <a:t> a Cerimônia do Fogo</a:t>
            </a:r>
          </a:p>
          <a:p>
            <a:pPr marL="0" indent="0" algn="r" eaLnBrk="1" hangingPunct="1">
              <a:buFontTx/>
              <a:buNone/>
            </a:pPr>
            <a:endParaRPr lang="en-US" sz="4000" dirty="0" smtClean="0">
              <a:solidFill>
                <a:srgbClr val="009FD4"/>
              </a:solidFill>
              <a:latin typeface="OfficinaSans-Bold" pitchFamily="-65" charset="0"/>
              <a:ea typeface="ヒラギノ角ゴ ProN W6" pitchFamily="-65" charset="-128"/>
              <a:sym typeface="OfficinaSanITCBol" pitchFamily="-65" charset="0"/>
            </a:endParaRPr>
          </a:p>
        </p:txBody>
      </p:sp>
      <p:pic>
        <p:nvPicPr>
          <p:cNvPr id="14340" name="Picture 12" descr="arquivos para importar.a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0025" y="447675"/>
            <a:ext cx="2071688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3" descr="arquivos para importar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287838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919" y="6965032"/>
            <a:ext cx="8953500" cy="231799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Fogo de conselho</a:t>
            </a:r>
            <a:endParaRPr lang="pt-BR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B0F0"/>
                </a:solidFill>
              </a:rPr>
              <a:t>Tudo começa com uma fogueira pirâmide </a:t>
            </a:r>
            <a:endParaRPr lang="pt-BR" dirty="0">
              <a:solidFill>
                <a:srgbClr val="00B0F0"/>
              </a:solidFill>
            </a:endParaRPr>
          </a:p>
        </p:txBody>
      </p:sp>
      <p:pic>
        <p:nvPicPr>
          <p:cNvPr id="10" name="Espaço Reservado para Conteúdo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800" y="3580656"/>
            <a:ext cx="4176464" cy="4536504"/>
          </a:xfrm>
        </p:spPr>
      </p:pic>
      <p:sp>
        <p:nvSpPr>
          <p:cNvPr id="8" name="Espaço Reservado para Texto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B0F0"/>
                </a:solidFill>
              </a:rPr>
              <a:t>Depois é feito os refletores </a:t>
            </a:r>
            <a:endParaRPr lang="pt-BR" dirty="0">
              <a:solidFill>
                <a:srgbClr val="00B0F0"/>
              </a:solidFill>
            </a:endParaRPr>
          </a:p>
        </p:txBody>
      </p:sp>
      <p:pic>
        <p:nvPicPr>
          <p:cNvPr id="11" name="Espaço Reservado para Conteúdo 10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336" y="3436640"/>
            <a:ext cx="6624736" cy="5328592"/>
          </a:xfrm>
        </p:spPr>
      </p:pic>
      <p:pic>
        <p:nvPicPr>
          <p:cNvPr id="4" name="Picture 5" descr="arquivos para importar.ai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5" y="11212"/>
            <a:ext cx="5216525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arquivos para importar.ai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77363"/>
            <a:ext cx="130048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5152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rquivos para importar.a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5" y="11212"/>
            <a:ext cx="5216525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arquivos para importar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77363"/>
            <a:ext cx="130048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2" y="2871084"/>
            <a:ext cx="6408712" cy="438853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504" y="2966610"/>
            <a:ext cx="5112568" cy="6158662"/>
          </a:xfrm>
          <a:prstGeom prst="rect">
            <a:avLst/>
          </a:prstGeom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65696" y="254000"/>
            <a:ext cx="12673408" cy="2438400"/>
          </a:xfrm>
        </p:spPr>
        <p:txBody>
          <a:bodyPr/>
          <a:lstStyle/>
          <a:p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 podemos esquecer do tamanho do lugar e uma fogo proporcional ,</a:t>
            </a:r>
            <a:b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parabéns temos segurança , luz , e prontos para a festa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17982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66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 PROGRAMAÇÃO DEVE INTERCALAR</a:t>
            </a:r>
            <a:r>
              <a:rPr lang="pt-BR" altLang="pt-BR" sz="4000" b="1" kern="1200" dirty="0">
                <a:solidFill>
                  <a:prstClr val="black"/>
                </a:solidFill>
                <a:latin typeface="Arial" charset="0"/>
              </a:rPr>
              <a:t>: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1" fontAlgn="auto" hangingPunct="1">
              <a:spcBef>
                <a:spcPct val="200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t-BR" altLang="pt-BR" sz="5400" b="1" kern="1200" dirty="0">
                <a:solidFill>
                  <a:srgbClr val="00B0F0"/>
                </a:solidFill>
                <a:latin typeface="Arial" charset="0"/>
              </a:rPr>
              <a:t>Canções,   </a:t>
            </a:r>
          </a:p>
          <a:p>
            <a:pPr marL="342900" lvl="0" indent="-342900" eaLnBrk="1" fontAlgn="auto" hangingPunct="1">
              <a:spcBef>
                <a:spcPct val="200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t-BR" altLang="pt-BR" sz="5400" b="1" kern="1200" dirty="0">
                <a:solidFill>
                  <a:srgbClr val="00B0F0"/>
                </a:solidFill>
                <a:latin typeface="Arial" charset="0"/>
              </a:rPr>
              <a:t>Danças </a:t>
            </a:r>
          </a:p>
          <a:p>
            <a:pPr marL="342900" lvl="0" indent="-342900" eaLnBrk="1" fontAlgn="auto" hangingPunct="1">
              <a:spcBef>
                <a:spcPct val="200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t-BR" altLang="pt-BR" sz="5400" b="1" kern="1200" dirty="0">
                <a:solidFill>
                  <a:srgbClr val="00B0F0"/>
                </a:solidFill>
                <a:latin typeface="Arial" charset="0"/>
              </a:rPr>
              <a:t>Representações,  </a:t>
            </a:r>
          </a:p>
          <a:p>
            <a:pPr marL="342900" lvl="0" indent="-342900" eaLnBrk="1" fontAlgn="auto" hangingPunct="1">
              <a:spcBef>
                <a:spcPct val="200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t-BR" altLang="pt-BR" sz="5400" b="1" kern="1200" dirty="0">
                <a:solidFill>
                  <a:srgbClr val="00B0F0"/>
                </a:solidFill>
                <a:latin typeface="Arial" charset="0"/>
              </a:rPr>
              <a:t>Brincadeiras, </a:t>
            </a:r>
          </a:p>
          <a:p>
            <a:pPr marL="342900" lvl="0" indent="-342900" eaLnBrk="1" fontAlgn="auto" hangingPunct="1">
              <a:spcBef>
                <a:spcPct val="200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t-BR" altLang="pt-BR" sz="5400" b="1" kern="1200" dirty="0">
                <a:solidFill>
                  <a:srgbClr val="00B0F0"/>
                </a:solidFill>
                <a:latin typeface="Arial" charset="0"/>
              </a:rPr>
              <a:t>Histórias,  </a:t>
            </a:r>
          </a:p>
          <a:p>
            <a:pPr marL="342900" lvl="0" indent="-342900" eaLnBrk="1" fontAlgn="auto" hangingPunct="1">
              <a:spcBef>
                <a:spcPct val="2000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pt-BR" altLang="pt-BR" sz="5400" b="1" kern="1200" dirty="0">
                <a:solidFill>
                  <a:srgbClr val="00B0F0"/>
                </a:solidFill>
                <a:latin typeface="Arial" charset="0"/>
              </a:rPr>
              <a:t>Minuto do Chefe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184" y="4569024"/>
            <a:ext cx="5544616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781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54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DIRIGENTE</a:t>
            </a:r>
            <a:br>
              <a:rPr lang="pt-BR" altLang="pt-BR" sz="54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endParaRPr lang="pt-BR" sz="115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94000"/>
              <a:buFont typeface="Wingdings" panose="05000000000000000000" pitchFamily="2" charset="2"/>
              <a:buChar char="v"/>
            </a:pPr>
            <a:r>
              <a:rPr lang="pt-BR" dirty="0">
                <a:solidFill>
                  <a:srgbClr val="00B0F0"/>
                </a:solidFill>
              </a:rPr>
              <a:t>Planejar e dividir tarefas</a:t>
            </a:r>
          </a:p>
          <a:p>
            <a:pPr>
              <a:buSzPct val="94000"/>
              <a:buFont typeface="Wingdings" panose="05000000000000000000" pitchFamily="2" charset="2"/>
              <a:buChar char="v"/>
            </a:pPr>
            <a:r>
              <a:rPr lang="pt-BR" dirty="0">
                <a:solidFill>
                  <a:srgbClr val="00B0F0"/>
                </a:solidFill>
              </a:rPr>
              <a:t>Escolher o(s) animador(es)  </a:t>
            </a:r>
          </a:p>
          <a:p>
            <a:pPr>
              <a:buSzPct val="94000"/>
              <a:buFont typeface="Wingdings" panose="05000000000000000000" pitchFamily="2" charset="2"/>
              <a:buChar char="v"/>
            </a:pPr>
            <a:r>
              <a:rPr lang="pt-BR" dirty="0">
                <a:solidFill>
                  <a:srgbClr val="00B0F0"/>
                </a:solidFill>
              </a:rPr>
              <a:t>Elaborar a programação </a:t>
            </a:r>
          </a:p>
          <a:p>
            <a:pPr>
              <a:buSzPct val="94000"/>
              <a:buFont typeface="Wingdings" panose="05000000000000000000" pitchFamily="2" charset="2"/>
              <a:buChar char="v"/>
            </a:pPr>
            <a:r>
              <a:rPr lang="pt-BR" dirty="0">
                <a:solidFill>
                  <a:srgbClr val="00B0F0"/>
                </a:solidFill>
              </a:rPr>
              <a:t>Realizar a abertura e encerramento </a:t>
            </a:r>
          </a:p>
          <a:p>
            <a:pPr>
              <a:buSzPct val="94000"/>
              <a:buFont typeface="Wingdings" panose="05000000000000000000" pitchFamily="2" charset="2"/>
              <a:buChar char="v"/>
            </a:pPr>
            <a:r>
              <a:rPr lang="pt-BR" dirty="0">
                <a:solidFill>
                  <a:srgbClr val="00B0F0"/>
                </a:solidFill>
              </a:rPr>
              <a:t>Elaborar e apresentar o "Minuto do Chefe"</a:t>
            </a:r>
          </a:p>
          <a:p>
            <a:pPr>
              <a:buSzPct val="94000"/>
              <a:buFont typeface="Wingdings" panose="05000000000000000000" pitchFamily="2" charset="2"/>
              <a:buChar char="v"/>
            </a:pPr>
            <a:r>
              <a:rPr lang="pt-BR" dirty="0">
                <a:solidFill>
                  <a:srgbClr val="00B0F0"/>
                </a:solidFill>
              </a:rPr>
              <a:t>Cuidar para que os Princípios do M.E. sejam observados</a:t>
            </a:r>
          </a:p>
        </p:txBody>
      </p:sp>
    </p:spTree>
    <p:extLst>
      <p:ext uri="{BB962C8B-B14F-4D97-AF65-F5344CB8AC3E}">
        <p14:creationId xmlns:p14="http://schemas.microsoft.com/office/powerpoint/2010/main" val="41492033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4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ANIMADOR(ES)</a:t>
            </a:r>
            <a:endParaRPr lang="pt-BR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Pct val="98000"/>
              <a:buFont typeface="Wingdings" panose="05000000000000000000" pitchFamily="2" charset="2"/>
              <a:buChar char="v"/>
            </a:pPr>
            <a:r>
              <a:rPr lang="pt-BR" dirty="0">
                <a:solidFill>
                  <a:srgbClr val="00B0F0"/>
                </a:solidFill>
              </a:rPr>
              <a:t>Conduzir a programação com entusiasmo</a:t>
            </a:r>
          </a:p>
          <a:p>
            <a:pPr>
              <a:buClr>
                <a:schemeClr val="tx1"/>
              </a:buClr>
              <a:buSzPct val="98000"/>
              <a:buFont typeface="Wingdings" panose="05000000000000000000" pitchFamily="2" charset="2"/>
              <a:buChar char="v"/>
            </a:pPr>
            <a:endParaRPr lang="pt-BR" dirty="0">
              <a:solidFill>
                <a:srgbClr val="00B0F0"/>
              </a:solidFill>
            </a:endParaRPr>
          </a:p>
          <a:p>
            <a:pPr>
              <a:buClr>
                <a:schemeClr val="tx1"/>
              </a:buClr>
              <a:buSzPct val="98000"/>
              <a:buFont typeface="Wingdings" panose="05000000000000000000" pitchFamily="2" charset="2"/>
              <a:buChar char="v"/>
            </a:pPr>
            <a:r>
              <a:rPr lang="pt-BR" dirty="0">
                <a:solidFill>
                  <a:srgbClr val="00B0F0"/>
                </a:solidFill>
              </a:rPr>
              <a:t>Anunciar apresentações e solicitar        aplausos</a:t>
            </a:r>
          </a:p>
          <a:p>
            <a:pPr>
              <a:buClr>
                <a:schemeClr val="tx1"/>
              </a:buClr>
              <a:buSzPct val="98000"/>
              <a:buFont typeface="Wingdings" panose="05000000000000000000" pitchFamily="2" charset="2"/>
              <a:buChar char="v"/>
            </a:pPr>
            <a:endParaRPr lang="pt-BR" dirty="0">
              <a:solidFill>
                <a:srgbClr val="00B0F0"/>
              </a:solidFill>
            </a:endParaRPr>
          </a:p>
          <a:p>
            <a:pPr>
              <a:buClr>
                <a:schemeClr val="tx1"/>
              </a:buClr>
              <a:buSzPct val="98000"/>
              <a:buFont typeface="Wingdings" panose="05000000000000000000" pitchFamily="2" charset="2"/>
              <a:buChar char="v"/>
            </a:pPr>
            <a:r>
              <a:rPr lang="pt-BR" dirty="0">
                <a:solidFill>
                  <a:srgbClr val="00B0F0"/>
                </a:solidFill>
              </a:rPr>
              <a:t>Dirigir canções e brincadeiras</a:t>
            </a:r>
          </a:p>
        </p:txBody>
      </p:sp>
    </p:spTree>
    <p:extLst>
      <p:ext uri="{BB962C8B-B14F-4D97-AF65-F5344CB8AC3E}">
        <p14:creationId xmlns:p14="http://schemas.microsoft.com/office/powerpoint/2010/main" val="98794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1166416"/>
          </a:xfrm>
        </p:spPr>
        <p:txBody>
          <a:bodyPr/>
          <a:lstStyle/>
          <a:p>
            <a:r>
              <a:rPr lang="pt-BR" sz="115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LEMBRAR</a:t>
            </a:r>
            <a:endParaRPr lang="pt-BR" sz="115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720" y="916360"/>
            <a:ext cx="12313368" cy="6624736"/>
          </a:xfrm>
        </p:spPr>
        <p:txBody>
          <a:bodyPr/>
          <a:lstStyle/>
          <a:p>
            <a:pPr marL="266700" indent="0">
              <a:buSzPct val="114000"/>
              <a:buNone/>
            </a:pPr>
            <a:r>
              <a:rPr lang="pt-BR" dirty="0"/>
              <a:t> </a:t>
            </a:r>
            <a:endParaRPr lang="pt-BR" dirty="0" smtClean="0"/>
          </a:p>
          <a:p>
            <a:pPr>
              <a:buSzPct val="114000"/>
              <a:buFont typeface="Wingdings" panose="05000000000000000000" pitchFamily="2" charset="2"/>
              <a:buChar char="v"/>
            </a:pPr>
            <a:endParaRPr lang="pt-BR" sz="3600" dirty="0">
              <a:solidFill>
                <a:srgbClr val="00B0F0"/>
              </a:solidFill>
            </a:endParaRPr>
          </a:p>
          <a:p>
            <a:pPr>
              <a:buSzPct val="114000"/>
              <a:buFont typeface="Wingdings" panose="05000000000000000000" pitchFamily="2" charset="2"/>
              <a:buChar char="v"/>
            </a:pPr>
            <a:endParaRPr lang="pt-BR" sz="3600" dirty="0" smtClean="0">
              <a:solidFill>
                <a:srgbClr val="00B0F0"/>
              </a:solidFill>
            </a:endParaRPr>
          </a:p>
          <a:p>
            <a:pPr>
              <a:buSzPct val="114000"/>
              <a:buFont typeface="Wingdings" panose="05000000000000000000" pitchFamily="2" charset="2"/>
              <a:buChar char="v"/>
            </a:pPr>
            <a:r>
              <a:rPr lang="pt-BR" sz="3600" dirty="0" smtClean="0">
                <a:solidFill>
                  <a:srgbClr val="00B0F0"/>
                </a:solidFill>
              </a:rPr>
              <a:t>Abertura </a:t>
            </a:r>
            <a:r>
              <a:rPr lang="pt-BR" sz="3600" dirty="0">
                <a:solidFill>
                  <a:srgbClr val="00B0F0"/>
                </a:solidFill>
              </a:rPr>
              <a:t>é 75% do êxito!</a:t>
            </a:r>
          </a:p>
          <a:p>
            <a:pPr>
              <a:buSzPct val="114000"/>
              <a:buFont typeface="Wingdings" panose="05000000000000000000" pitchFamily="2" charset="2"/>
              <a:buChar char="v"/>
            </a:pPr>
            <a:r>
              <a:rPr lang="pt-BR" sz="3600" dirty="0">
                <a:solidFill>
                  <a:srgbClr val="00B0F0"/>
                </a:solidFill>
              </a:rPr>
              <a:t>Nunca iniciar com canções desconhecidas.</a:t>
            </a:r>
          </a:p>
          <a:p>
            <a:pPr>
              <a:buSzPct val="114000"/>
              <a:buFont typeface="Wingdings" panose="05000000000000000000" pitchFamily="2" charset="2"/>
              <a:buChar char="v"/>
            </a:pPr>
            <a:r>
              <a:rPr lang="pt-BR" sz="3600" dirty="0">
                <a:solidFill>
                  <a:srgbClr val="00B0F0"/>
                </a:solidFill>
              </a:rPr>
              <a:t>Animador: é a parte do sucesso!</a:t>
            </a:r>
          </a:p>
          <a:p>
            <a:pPr>
              <a:buSzPct val="114000"/>
              <a:buFont typeface="Wingdings" panose="05000000000000000000" pitchFamily="2" charset="2"/>
              <a:buChar char="v"/>
            </a:pPr>
            <a:r>
              <a:rPr lang="pt-BR" sz="3600" dirty="0">
                <a:solidFill>
                  <a:srgbClr val="00B0F0"/>
                </a:solidFill>
              </a:rPr>
              <a:t>Que é necessário uma equipe para a direção, para dar continuidade ao fogo.</a:t>
            </a:r>
          </a:p>
          <a:p>
            <a:pPr>
              <a:buSzPct val="114000"/>
              <a:buFont typeface="Wingdings" panose="05000000000000000000" pitchFamily="2" charset="2"/>
              <a:buChar char="v"/>
            </a:pPr>
            <a:r>
              <a:rPr lang="pt-BR" sz="3600" dirty="0">
                <a:solidFill>
                  <a:srgbClr val="00B0F0"/>
                </a:solidFill>
              </a:rPr>
              <a:t>Encerramento confirma o êxito.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2640" y="6821016"/>
            <a:ext cx="4342160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8082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AGORA VAMOS BRINCAR</a:t>
            </a:r>
            <a:endParaRPr lang="pt-BR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016" y="2932584"/>
            <a:ext cx="7632848" cy="6821015"/>
          </a:xfrm>
        </p:spPr>
      </p:pic>
      <p:pic>
        <p:nvPicPr>
          <p:cNvPr id="1026" name="Picture 2" descr="C:\Users\Ricardo\AppData\Local\Microsoft\Windows\Temporary Internet Files\Content.IE5\MNS2VT7G\a-fogueira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625" y="628328"/>
            <a:ext cx="90220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icardo\AppData\Local\Microsoft\Windows\Temporary Internet Files\Content.IE5\MNS2VT7G\a-fogueira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28" y="772344"/>
            <a:ext cx="90220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Ricardo\AppData\Local\Microsoft\Windows\Temporary Internet Files\Content.IE5\MNS2VT7G\a-fogueira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4928" y="8001063"/>
            <a:ext cx="90220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Ricardo\AppData\Local\Microsoft\Windows\Temporary Internet Files\Content.IE5\MNS2VT7G\a-fogueira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768" y="8001063"/>
            <a:ext cx="90220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960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7113" y="7757120"/>
            <a:ext cx="11053762" cy="1008112"/>
          </a:xfrm>
        </p:spPr>
        <p:txBody>
          <a:bodyPr/>
          <a:lstStyle/>
          <a:p>
            <a:r>
              <a:rPr lang="pt-BR" sz="1800" dirty="0" smtClean="0"/>
              <a:t>Ricardo </a:t>
            </a:r>
            <a:r>
              <a:rPr lang="pt-BR" sz="1800" dirty="0" err="1" smtClean="0"/>
              <a:t>wolf</a:t>
            </a:r>
            <a:r>
              <a:rPr lang="pt-BR" sz="1800" dirty="0" smtClean="0"/>
              <a:t> </a:t>
            </a:r>
            <a:br>
              <a:rPr lang="pt-BR" sz="1800" dirty="0" smtClean="0"/>
            </a:br>
            <a:r>
              <a:rPr lang="pt-BR" sz="1800" dirty="0" smtClean="0"/>
              <a:t>rick3.6@hotmail.com</a:t>
            </a:r>
            <a:endParaRPr lang="pt-BR" sz="18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27113" y="988368"/>
            <a:ext cx="11053762" cy="5112568"/>
          </a:xfrm>
        </p:spPr>
        <p:txBody>
          <a:bodyPr/>
          <a:lstStyle/>
          <a:p>
            <a:r>
              <a:rPr lang="pt-BR" sz="9600" dirty="0" smtClean="0"/>
              <a:t>         </a:t>
            </a:r>
            <a:r>
              <a:rPr lang="pt-BR" sz="23900" dirty="0" smtClean="0"/>
              <a:t>Fim </a:t>
            </a:r>
            <a:endParaRPr lang="pt-BR" sz="23900" dirty="0"/>
          </a:p>
        </p:txBody>
      </p:sp>
    </p:spTree>
    <p:extLst>
      <p:ext uri="{BB962C8B-B14F-4D97-AF65-F5344CB8AC3E}">
        <p14:creationId xmlns:p14="http://schemas.microsoft.com/office/powerpoint/2010/main" val="36663106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1400" y="254000"/>
            <a:ext cx="10933608" cy="2438400"/>
          </a:xfrm>
        </p:spPr>
        <p:txBody>
          <a:bodyPr/>
          <a:lstStyle/>
          <a:p>
            <a:pPr algn="l" eaLnBrk="1" hangingPunct="1"/>
            <a:r>
              <a:rPr lang="en-US" sz="8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OfficinaSanITCBoo" pitchFamily="-65" charset="0"/>
              </a:rPr>
              <a:t>D</a:t>
            </a:r>
            <a:r>
              <a:rPr lang="en-US" sz="8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OfficinaSanITCBoo" pitchFamily="-65" charset="0"/>
              </a:rPr>
              <a:t>efinição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1400" y="2356520"/>
            <a:ext cx="10464800" cy="5715000"/>
          </a:xfrm>
        </p:spPr>
        <p:txBody>
          <a:bodyPr/>
          <a:lstStyle/>
          <a:p>
            <a:pPr marL="457200" lvl="0" indent="-457200" eaLnBrk="1" hangingPunct="1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3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pt-BR" altLang="pt-BR" sz="4400" dirty="0">
                <a:solidFill>
                  <a:srgbClr val="00B0F0"/>
                </a:solidFill>
                <a:latin typeface="Arial" charset="0"/>
              </a:rPr>
              <a:t>O que é Fogo de Conselho</a:t>
            </a:r>
          </a:p>
          <a:p>
            <a:pPr marL="457200" lvl="0" indent="-457200" eaLnBrk="1" hangingPunct="1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4400" dirty="0">
                <a:solidFill>
                  <a:srgbClr val="00B0F0"/>
                </a:solidFill>
                <a:latin typeface="Arial" charset="0"/>
              </a:rPr>
              <a:t> Simbolismo  </a:t>
            </a:r>
          </a:p>
          <a:p>
            <a:pPr marL="457200" lvl="0" indent="-457200" eaLnBrk="1" hangingPunct="1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4400" dirty="0">
                <a:solidFill>
                  <a:srgbClr val="00B0F0"/>
                </a:solidFill>
                <a:latin typeface="Arial" charset="0"/>
              </a:rPr>
              <a:t> Importância para o Programa Escoteiro</a:t>
            </a:r>
          </a:p>
          <a:p>
            <a:pPr marL="457200" lvl="0" indent="-457200" eaLnBrk="1" hangingPunct="1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4400" dirty="0">
                <a:solidFill>
                  <a:srgbClr val="00B0F0"/>
                </a:solidFill>
                <a:latin typeface="Arial" charset="0"/>
              </a:rPr>
              <a:t> </a:t>
            </a:r>
            <a:r>
              <a:rPr lang="pt-BR" altLang="pt-BR" sz="4400" dirty="0" smtClean="0">
                <a:solidFill>
                  <a:srgbClr val="00B0F0"/>
                </a:solidFill>
                <a:latin typeface="Arial" charset="0"/>
              </a:rPr>
              <a:t>Finalidades</a:t>
            </a:r>
          </a:p>
          <a:p>
            <a:pPr marL="457200" lvl="0" indent="-457200" eaLnBrk="1" hangingPunct="1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4400" dirty="0">
                <a:solidFill>
                  <a:srgbClr val="00B0F0"/>
                </a:solidFill>
                <a:latin typeface="Arial" charset="0"/>
              </a:rPr>
              <a:t> </a:t>
            </a:r>
            <a:r>
              <a:rPr lang="pt-BR" altLang="pt-BR" sz="4400" dirty="0" smtClean="0">
                <a:solidFill>
                  <a:srgbClr val="00B0F0"/>
                </a:solidFill>
                <a:latin typeface="Arial" charset="0"/>
              </a:rPr>
              <a:t>Dicas de programação                             </a:t>
            </a:r>
            <a:endParaRPr lang="pt-BR" altLang="pt-BR" sz="4400" dirty="0">
              <a:solidFill>
                <a:srgbClr val="00B0F0"/>
              </a:solidFill>
              <a:latin typeface="Arial" charset="0"/>
            </a:endParaRPr>
          </a:p>
        </p:txBody>
      </p:sp>
      <p:pic>
        <p:nvPicPr>
          <p:cNvPr id="15364" name="Picture 5" descr="arquivos para importar.a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5" y="11212"/>
            <a:ext cx="5216525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7" descr="arquivos para importar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77363"/>
            <a:ext cx="130048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3768" y="268288"/>
            <a:ext cx="11730903" cy="2592288"/>
          </a:xfrm>
        </p:spPr>
        <p:txBody>
          <a:bodyPr/>
          <a:lstStyle/>
          <a:p>
            <a:pPr algn="l"/>
            <a:r>
              <a:rPr lang="pt-BR" sz="66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Fogo de conselho </a:t>
            </a:r>
            <a:endParaRPr lang="pt-BR" sz="66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6452" y="2239532"/>
            <a:ext cx="10532370" cy="6688609"/>
          </a:xfrm>
        </p:spPr>
        <p:txBody>
          <a:bodyPr>
            <a:noAutofit/>
          </a:bodyPr>
          <a:lstStyle/>
          <a:p>
            <a:pPr marL="457200" lvl="0" indent="-457200" eaLnBrk="1" hangingPunct="1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4400" dirty="0">
                <a:solidFill>
                  <a:srgbClr val="00B0F0"/>
                </a:solidFill>
                <a:latin typeface="Arial" charset="0"/>
              </a:rPr>
              <a:t>Para o Escotismo é uma reunião em que à noite iluminados por uma fogueira todos se reúnem para se divertir, </a:t>
            </a:r>
            <a:r>
              <a:rPr lang="pt-BR" altLang="pt-BR" sz="4400" dirty="0" smtClean="0">
                <a:solidFill>
                  <a:srgbClr val="00B0F0"/>
                </a:solidFill>
                <a:latin typeface="Arial" charset="0"/>
              </a:rPr>
              <a:t>cantar, representar </a:t>
            </a:r>
            <a:r>
              <a:rPr lang="pt-BR" altLang="pt-BR" sz="4400" dirty="0">
                <a:solidFill>
                  <a:srgbClr val="00B0F0"/>
                </a:solidFill>
                <a:latin typeface="Arial" charset="0"/>
              </a:rPr>
              <a:t>peças </a:t>
            </a:r>
            <a:r>
              <a:rPr lang="pt-BR" altLang="pt-BR" sz="4400" dirty="0" smtClean="0">
                <a:solidFill>
                  <a:srgbClr val="00B0F0"/>
                </a:solidFill>
                <a:latin typeface="Arial" charset="0"/>
              </a:rPr>
              <a:t>ligeiras, danças </a:t>
            </a:r>
            <a:r>
              <a:rPr lang="pt-BR" altLang="pt-BR" sz="4400" dirty="0">
                <a:solidFill>
                  <a:srgbClr val="00B0F0"/>
                </a:solidFill>
                <a:latin typeface="Arial" charset="0"/>
              </a:rPr>
              <a:t>folclóricas e também para refletir ou aprender algo de novo pela palavra do chefe.</a:t>
            </a:r>
          </a:p>
        </p:txBody>
      </p:sp>
      <p:pic>
        <p:nvPicPr>
          <p:cNvPr id="4" name="Picture 5" descr="arquivos para importar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5" y="11212"/>
            <a:ext cx="5216525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arquivos para importar.ai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77363"/>
            <a:ext cx="130048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480" y="7181056"/>
            <a:ext cx="5451406" cy="2196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2044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7363" y="268288"/>
            <a:ext cx="11436715" cy="2051803"/>
          </a:xfrm>
        </p:spPr>
        <p:txBody>
          <a:bodyPr/>
          <a:lstStyle/>
          <a:p>
            <a:pPr algn="l"/>
            <a:r>
              <a:rPr lang="pt-BR" altLang="pt-BR" sz="6600" u="sng" dirty="0">
                <a:solidFill>
                  <a:srgbClr val="FF0000"/>
                </a:solidFill>
              </a:rPr>
              <a:t>Simbolismo </a:t>
            </a:r>
            <a:endParaRPr lang="pt-BR" sz="6600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74259" y="3236256"/>
            <a:ext cx="10464800" cy="4398888"/>
          </a:xfrm>
        </p:spPr>
        <p:txBody>
          <a:bodyPr/>
          <a:lstStyle/>
          <a:p>
            <a:pPr marL="0" lvl="0" indent="0">
              <a:buNone/>
            </a:pPr>
            <a:r>
              <a:rPr lang="pt-BR" altLang="pt-BR" sz="3600" dirty="0">
                <a:solidFill>
                  <a:srgbClr val="00B0F0"/>
                </a:solidFill>
                <a:latin typeface="Arial" charset="0"/>
              </a:rPr>
              <a:t>No fogo tudo se purifica. No fogo o ferro se liberta da ferrugem para se tornar ígneo e incandescente. Assim diante do fogo simbólico que crepita e arde no “Fogo de Conselho”, um mundo de emoções nobres, de sentimentos dignos, de desejos invulgares de aperfeiçoamento do </a:t>
            </a:r>
            <a:r>
              <a:rPr lang="pt-BR" altLang="pt-BR" sz="3600" dirty="0" smtClean="0">
                <a:solidFill>
                  <a:srgbClr val="00B0F0"/>
                </a:solidFill>
                <a:latin typeface="Arial" charset="0"/>
              </a:rPr>
              <a:t>caráter, deve </a:t>
            </a:r>
            <a:r>
              <a:rPr lang="pt-BR" altLang="pt-BR" sz="3600" dirty="0">
                <a:solidFill>
                  <a:srgbClr val="00B0F0"/>
                </a:solidFill>
                <a:latin typeface="Arial" charset="0"/>
              </a:rPr>
              <a:t>emergir de nossas almas</a:t>
            </a:r>
          </a:p>
          <a:p>
            <a:pPr marL="0" indent="0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5" descr="arquivos para importar.a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5" y="11212"/>
            <a:ext cx="5216525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arquivos para importar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77363"/>
            <a:ext cx="130048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6256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7363" y="268288"/>
            <a:ext cx="11436715" cy="2051803"/>
          </a:xfrm>
        </p:spPr>
        <p:txBody>
          <a:bodyPr/>
          <a:lstStyle/>
          <a:p>
            <a:r>
              <a:rPr lang="pt-BR" alt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Importância do Fogo de Conselho como elemento do Programa Escoteiro</a:t>
            </a:r>
            <a:endParaRPr lang="pt-BR" sz="7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92106" y="2428528"/>
            <a:ext cx="10620587" cy="5616624"/>
          </a:xfrm>
        </p:spPr>
        <p:txBody>
          <a:bodyPr>
            <a:normAutofit/>
          </a:bodyPr>
          <a:lstStyle/>
          <a:p>
            <a:pPr marL="457200" lvl="0" indent="-457200" eaLnBrk="1" hangingPunct="1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3600" dirty="0">
                <a:solidFill>
                  <a:srgbClr val="00B0F0"/>
                </a:solidFill>
                <a:latin typeface="Arial" charset="0"/>
              </a:rPr>
              <a:t>Cria situações propícias para desenvolver nos jovens:</a:t>
            </a:r>
          </a:p>
          <a:p>
            <a:pPr marL="457200" lvl="0" indent="-457200" eaLnBrk="1" hangingPunct="1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3600" dirty="0">
                <a:solidFill>
                  <a:srgbClr val="00B0F0"/>
                </a:solidFill>
                <a:latin typeface="Arial" charset="0"/>
              </a:rPr>
              <a:t>A criatividade e a imaginação;</a:t>
            </a:r>
          </a:p>
          <a:p>
            <a:pPr marL="457200" lvl="0" indent="-457200" eaLnBrk="1" hangingPunct="1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3600" dirty="0">
                <a:solidFill>
                  <a:srgbClr val="00B0F0"/>
                </a:solidFill>
                <a:latin typeface="Arial" charset="0"/>
              </a:rPr>
              <a:t>A facilidade de expressão;</a:t>
            </a:r>
          </a:p>
          <a:p>
            <a:pPr marL="457200" lvl="0" indent="-457200" eaLnBrk="1" hangingPunct="1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3600" dirty="0">
                <a:solidFill>
                  <a:srgbClr val="00B0F0"/>
                </a:solidFill>
                <a:latin typeface="Arial" charset="0"/>
              </a:rPr>
              <a:t>A alegria; cultivo às tradições;</a:t>
            </a:r>
          </a:p>
          <a:p>
            <a:pPr marL="457200" lvl="0" indent="-457200" eaLnBrk="1" hangingPunct="1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3600" dirty="0">
                <a:solidFill>
                  <a:srgbClr val="00B0F0"/>
                </a:solidFill>
                <a:latin typeface="Arial" charset="0"/>
              </a:rPr>
              <a:t>A sociabilidade; espiritualidade;</a:t>
            </a:r>
          </a:p>
          <a:p>
            <a:pPr marL="457200" lvl="0" indent="-457200" eaLnBrk="1" hangingPunct="1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3600" dirty="0">
                <a:solidFill>
                  <a:srgbClr val="00B0F0"/>
                </a:solidFill>
                <a:latin typeface="Arial" charset="0"/>
              </a:rPr>
              <a:t>A autoconfiança;</a:t>
            </a:r>
          </a:p>
          <a:p>
            <a:pPr marL="457200" lvl="0" indent="-457200" eaLnBrk="1" hangingPunct="1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3600" dirty="0">
                <a:solidFill>
                  <a:srgbClr val="00B0F0"/>
                </a:solidFill>
                <a:latin typeface="Arial" charset="0"/>
              </a:rPr>
              <a:t>Habilidades artísticas.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rquivos para importar.a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8664" y="6488"/>
            <a:ext cx="5216525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arquivos para importar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77363"/>
            <a:ext cx="130048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7150" y="5574713"/>
            <a:ext cx="4057650" cy="398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4020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772345"/>
            <a:ext cx="9361040" cy="2232248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Finalidades</a:t>
            </a:r>
            <a:endParaRPr lang="pt-BR" b="1" dirty="0">
              <a:solidFill>
                <a:srgbClr val="FF0000"/>
              </a:solidFill>
            </a:endParaRPr>
          </a:p>
        </p:txBody>
      </p:sp>
      <p:pic>
        <p:nvPicPr>
          <p:cNvPr id="4" name="Picture 5" descr="arquivos para importar.a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5" y="11212"/>
            <a:ext cx="5216525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arquivos para importar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77363"/>
            <a:ext cx="130048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237704" y="3254818"/>
            <a:ext cx="9515896" cy="442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l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4400" kern="0" dirty="0">
                <a:solidFill>
                  <a:srgbClr val="00B0F0"/>
                </a:solidFill>
                <a:latin typeface="Arial" charset="0"/>
                <a:ea typeface="+mn-ea"/>
              </a:rPr>
              <a:t>Estimula disciplina</a:t>
            </a:r>
          </a:p>
          <a:p>
            <a:pPr marL="457200" lvl="0" indent="-457200" algn="l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4400" kern="0" dirty="0">
                <a:solidFill>
                  <a:srgbClr val="00B0F0"/>
                </a:solidFill>
                <a:latin typeface="Arial" charset="0"/>
                <a:ea typeface="+mn-ea"/>
              </a:rPr>
              <a:t>Diverte e relaxa</a:t>
            </a:r>
          </a:p>
          <a:p>
            <a:pPr marL="457200" lvl="0" indent="-457200" algn="l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4400" kern="0" dirty="0">
                <a:solidFill>
                  <a:srgbClr val="00B0F0"/>
                </a:solidFill>
                <a:latin typeface="Arial" charset="0"/>
                <a:ea typeface="+mn-ea"/>
              </a:rPr>
              <a:t>Sociabiliza</a:t>
            </a:r>
          </a:p>
          <a:p>
            <a:pPr marL="457200" lvl="0" indent="-457200" algn="l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4400" kern="0" dirty="0">
                <a:solidFill>
                  <a:srgbClr val="00B0F0"/>
                </a:solidFill>
                <a:latin typeface="Arial" charset="0"/>
                <a:ea typeface="+mn-ea"/>
              </a:rPr>
              <a:t>Evoca a Fraternidade</a:t>
            </a:r>
          </a:p>
          <a:p>
            <a:pPr marL="457200" lvl="0" indent="-457200" algn="l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4400" kern="0" dirty="0">
                <a:solidFill>
                  <a:srgbClr val="00B0F0"/>
                </a:solidFill>
                <a:latin typeface="Arial" charset="0"/>
                <a:ea typeface="+mn-ea"/>
              </a:rPr>
              <a:t>Reforça a mística</a:t>
            </a:r>
          </a:p>
          <a:p>
            <a:pPr marL="457200" lvl="0" indent="-457200" algn="l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pt-BR" altLang="pt-BR" sz="4400" kern="0" dirty="0">
                <a:solidFill>
                  <a:srgbClr val="00B0F0"/>
                </a:solidFill>
                <a:latin typeface="Arial" charset="0"/>
                <a:ea typeface="+mn-ea"/>
              </a:rPr>
              <a:t>Fortalece o espírito de Seção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648" y="5937699"/>
            <a:ext cx="4079776" cy="343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6585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400" b="1" u="sng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LOCAL </a:t>
            </a:r>
            <a:r>
              <a:rPr lang="pt-BR" altLang="pt-BR" sz="44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DO FOGO DE CONSELHO</a:t>
            </a:r>
            <a:endParaRPr lang="pt-BR" sz="88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sz="half" idx="1"/>
          </p:nvPr>
        </p:nvSpPr>
        <p:spPr>
          <a:xfrm>
            <a:off x="0" y="2768600"/>
            <a:ext cx="8302600" cy="5715000"/>
          </a:xfrm>
        </p:spPr>
        <p:txBody>
          <a:bodyPr/>
          <a:lstStyle/>
          <a:p>
            <a:pPr marL="1371600" lvl="2" indent="-457200" eaLnBrk="1" fontAlgn="auto" hangingPunct="1">
              <a:spcBef>
                <a:spcPct val="200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v"/>
            </a:pPr>
            <a:r>
              <a:rPr lang="pt-BR" altLang="pt-BR" sz="3600" b="1" kern="1200" dirty="0">
                <a:solidFill>
                  <a:srgbClr val="00B0F0"/>
                </a:solidFill>
                <a:latin typeface="Arial" charset="0"/>
              </a:rPr>
              <a:t>Próximo ao acampamento</a:t>
            </a:r>
          </a:p>
          <a:p>
            <a:pPr marL="1371600" lvl="2" indent="-457200" eaLnBrk="1" fontAlgn="auto" hangingPunct="1">
              <a:spcBef>
                <a:spcPct val="200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v"/>
            </a:pPr>
            <a:r>
              <a:rPr lang="pt-BR" altLang="pt-BR" sz="3600" b="1" kern="1200" dirty="0">
                <a:solidFill>
                  <a:srgbClr val="00B0F0"/>
                </a:solidFill>
                <a:latin typeface="Arial" charset="0"/>
              </a:rPr>
              <a:t>Preferencialmente desconhecido</a:t>
            </a:r>
          </a:p>
          <a:p>
            <a:pPr marL="1371600" lvl="2" indent="-457200" eaLnBrk="1" fontAlgn="auto" hangingPunct="1">
              <a:spcBef>
                <a:spcPct val="200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v"/>
            </a:pPr>
            <a:r>
              <a:rPr lang="pt-BR" altLang="pt-BR" sz="3600" b="1" kern="1200" dirty="0">
                <a:solidFill>
                  <a:srgbClr val="00B0F0"/>
                </a:solidFill>
                <a:latin typeface="Arial" charset="0"/>
              </a:rPr>
              <a:t>Espaço suficiente para acomodar o</a:t>
            </a:r>
            <a:r>
              <a:rPr lang="pt-BR" altLang="pt-BR" sz="3600" b="1" kern="1200" dirty="0" smtClean="0">
                <a:solidFill>
                  <a:srgbClr val="00B0F0"/>
                </a:solidFill>
                <a:latin typeface="Arial" charset="0"/>
              </a:rPr>
              <a:t>s </a:t>
            </a:r>
            <a:r>
              <a:rPr lang="pt-BR" altLang="pt-BR" sz="3600" b="1" kern="1200" dirty="0">
                <a:solidFill>
                  <a:srgbClr val="00B0F0"/>
                </a:solidFill>
                <a:latin typeface="Arial" charset="0"/>
              </a:rPr>
              <a:t>participantes</a:t>
            </a:r>
          </a:p>
          <a:p>
            <a:pPr marL="1371600" lvl="2" indent="-457200" eaLnBrk="1" fontAlgn="auto" hangingPunct="1">
              <a:spcBef>
                <a:spcPct val="200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v"/>
            </a:pPr>
            <a:r>
              <a:rPr lang="pt-BR" altLang="pt-BR" sz="3600" b="1" kern="1200" dirty="0">
                <a:solidFill>
                  <a:srgbClr val="00B0F0"/>
                </a:solidFill>
                <a:latin typeface="Arial" charset="0"/>
              </a:rPr>
              <a:t>Privado, para evitar desvio da    atenção</a:t>
            </a:r>
            <a:endParaRPr lang="pt-BR" altLang="pt-BR" sz="3200" b="1" kern="1200" dirty="0">
              <a:solidFill>
                <a:srgbClr val="00B0F0"/>
              </a:solidFill>
              <a:latin typeface="Arial" charset="0"/>
            </a:endParaRPr>
          </a:p>
        </p:txBody>
      </p:sp>
      <p:pic>
        <p:nvPicPr>
          <p:cNvPr id="9" name="Espaço Reservado para Conteúdo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2088" y="5308082"/>
            <a:ext cx="3950320" cy="4257399"/>
          </a:xfrm>
        </p:spPr>
      </p:pic>
      <p:pic>
        <p:nvPicPr>
          <p:cNvPr id="4" name="Picture 5" descr="arquivos para importar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2640" y="0"/>
            <a:ext cx="5216525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arquivos para importar.ai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77363"/>
            <a:ext cx="130048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0517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4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PREPARAÇÃO DA FOGUEIRA</a:t>
            </a:r>
            <a:endParaRPr lang="pt-BR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0" y="2768600"/>
            <a:ext cx="11734800" cy="5715000"/>
          </a:xfrm>
        </p:spPr>
        <p:txBody>
          <a:bodyPr/>
          <a:lstStyle/>
          <a:p>
            <a:pPr marL="1371600" lvl="2" indent="-457200" eaLnBrk="1" fontAlgn="auto" hangingPunct="1">
              <a:spcBef>
                <a:spcPct val="200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v"/>
            </a:pPr>
            <a:r>
              <a:rPr lang="pt-BR" altLang="pt-BR" sz="3000" b="1" kern="1200" dirty="0">
                <a:solidFill>
                  <a:srgbClr val="00B0F0"/>
                </a:solidFill>
                <a:latin typeface="Arial" charset="0"/>
              </a:rPr>
              <a:t>Observar a direção do vento</a:t>
            </a:r>
          </a:p>
          <a:p>
            <a:pPr marL="1371600" lvl="2" indent="-457200" eaLnBrk="1" fontAlgn="auto" hangingPunct="1">
              <a:spcBef>
                <a:spcPct val="200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v"/>
            </a:pPr>
            <a:r>
              <a:rPr lang="pt-BR" altLang="pt-BR" sz="3000" b="1" kern="1200" dirty="0">
                <a:solidFill>
                  <a:srgbClr val="00B0F0"/>
                </a:solidFill>
                <a:latin typeface="Arial" charset="0"/>
              </a:rPr>
              <a:t>Retirar a grama e repor no dia seguinte</a:t>
            </a:r>
          </a:p>
          <a:p>
            <a:pPr marL="1371600" lvl="2" indent="-457200" eaLnBrk="1" fontAlgn="auto" hangingPunct="1">
              <a:spcBef>
                <a:spcPct val="200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v"/>
            </a:pPr>
            <a:r>
              <a:rPr lang="pt-BR" altLang="pt-BR" sz="3000" b="1" kern="1200" dirty="0">
                <a:solidFill>
                  <a:srgbClr val="00B0F0"/>
                </a:solidFill>
                <a:latin typeface="Arial" charset="0"/>
              </a:rPr>
              <a:t>Durar apenas durante o F.C. </a:t>
            </a:r>
          </a:p>
          <a:p>
            <a:pPr marL="1371600" lvl="2" indent="-457200" eaLnBrk="1" fontAlgn="auto" hangingPunct="1">
              <a:spcBef>
                <a:spcPct val="200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v"/>
            </a:pPr>
            <a:r>
              <a:rPr lang="pt-BR" altLang="pt-BR" sz="3000" b="1" kern="1200" dirty="0">
                <a:solidFill>
                  <a:srgbClr val="00B0F0"/>
                </a:solidFill>
                <a:latin typeface="Arial" charset="0"/>
              </a:rPr>
              <a:t>Preparar  com antecedência</a:t>
            </a:r>
          </a:p>
          <a:p>
            <a:pPr marL="1371600" lvl="2" indent="-457200" eaLnBrk="1" fontAlgn="auto" hangingPunct="1">
              <a:spcBef>
                <a:spcPct val="200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v"/>
            </a:pPr>
            <a:r>
              <a:rPr lang="pt-BR" altLang="pt-BR" sz="3000" b="1" kern="1200" dirty="0">
                <a:solidFill>
                  <a:srgbClr val="00B0F0"/>
                </a:solidFill>
                <a:latin typeface="Arial" charset="0"/>
              </a:rPr>
              <a:t>Cobrir para evitar o orvalho</a:t>
            </a:r>
          </a:p>
          <a:p>
            <a:pPr marL="1371600" lvl="2" indent="-457200" eaLnBrk="1" fontAlgn="auto" hangingPunct="1">
              <a:spcBef>
                <a:spcPct val="200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v"/>
            </a:pPr>
            <a:r>
              <a:rPr lang="pt-BR" altLang="pt-BR" sz="3000" b="1" kern="1200" dirty="0">
                <a:solidFill>
                  <a:srgbClr val="00B0F0"/>
                </a:solidFill>
                <a:latin typeface="Arial" charset="0"/>
              </a:rPr>
              <a:t>Extinguir o fogo completamente antes de se retirar do local</a:t>
            </a:r>
          </a:p>
          <a:p>
            <a:pPr marL="266700" indent="0">
              <a:buNone/>
            </a:pP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4688" y="8189167"/>
            <a:ext cx="3905416" cy="1353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" descr="arquivos para importar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5" y="11212"/>
            <a:ext cx="5216525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arquivos para importar.ai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77363"/>
            <a:ext cx="130048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0939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rquivos para importar.a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5" y="11212"/>
            <a:ext cx="5216525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arquivos para importar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77363"/>
            <a:ext cx="130048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0" y="106264"/>
            <a:ext cx="130048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>
                <a:solidFill>
                  <a:srgbClr val="FF0000"/>
                </a:solidFill>
                <a:latin typeface="Calibri"/>
                <a:ea typeface="ヒラギノ角ゴ ProN W3"/>
              </a:rPr>
              <a:t>Só para lembrar, ou mesmo informar aos que não sabiam.....</a:t>
            </a:r>
            <a:br>
              <a:rPr lang="pt-BR" sz="5400" dirty="0">
                <a:solidFill>
                  <a:srgbClr val="FF0000"/>
                </a:solidFill>
                <a:latin typeface="Calibri"/>
                <a:ea typeface="ヒラギノ角ゴ ProN W3"/>
              </a:rPr>
            </a:br>
            <a:r>
              <a:rPr lang="pt-BR" sz="3600" b="1" dirty="0">
                <a:solidFill>
                  <a:prstClr val="black"/>
                </a:solidFill>
                <a:latin typeface="Calibri"/>
                <a:ea typeface="ヒラギノ角ゴ ProN W3"/>
              </a:rPr>
              <a:t>Incêndio é crime, senão vejamos:</a:t>
            </a:r>
            <a:r>
              <a:rPr lang="pt-BR" sz="3200" dirty="0">
                <a:solidFill>
                  <a:prstClr val="black"/>
                </a:solidFill>
                <a:latin typeface="Calibri"/>
                <a:ea typeface="ヒラギノ角ゴ ProN W3"/>
              </a:rPr>
              <a:t/>
            </a:r>
            <a:br>
              <a:rPr lang="pt-BR" sz="3200" dirty="0">
                <a:solidFill>
                  <a:prstClr val="black"/>
                </a:solidFill>
                <a:latin typeface="Calibri"/>
                <a:ea typeface="ヒラギノ角ゴ ProN W3"/>
              </a:rPr>
            </a:br>
            <a:r>
              <a:rPr lang="pt-BR" sz="3200" dirty="0">
                <a:solidFill>
                  <a:prstClr val="black"/>
                </a:solidFill>
                <a:latin typeface="Calibri"/>
                <a:ea typeface="ヒラギノ角ゴ ProN W3"/>
              </a:rPr>
              <a:t/>
            </a:r>
            <a:br>
              <a:rPr lang="pt-BR" sz="3200" dirty="0">
                <a:solidFill>
                  <a:prstClr val="black"/>
                </a:solidFill>
                <a:latin typeface="Calibri"/>
                <a:ea typeface="ヒラギノ角ゴ ProN W3"/>
              </a:rPr>
            </a:br>
            <a:r>
              <a:rPr lang="pt-BR" sz="3200" dirty="0">
                <a:solidFill>
                  <a:srgbClr val="00B0F0"/>
                </a:solidFill>
                <a:latin typeface="Calibri"/>
                <a:ea typeface="ヒラギノ角ゴ ProN W3"/>
              </a:rPr>
              <a:t>Art. 250 - Causar incêndio, expondo a perigo a vida, a integridade física ou o patrimônio de outrem: (</a:t>
            </a:r>
            <a:r>
              <a:rPr lang="pt-BR" sz="3200" b="1" dirty="0">
                <a:solidFill>
                  <a:srgbClr val="00B0F0"/>
                </a:solidFill>
                <a:latin typeface="Calibri"/>
                <a:ea typeface="ヒラギノ角ゴ ProN W3"/>
              </a:rPr>
              <a:t>Em sede</a:t>
            </a:r>
            <a:r>
              <a:rPr lang="pt-BR" sz="3200" dirty="0">
                <a:solidFill>
                  <a:srgbClr val="00B0F0"/>
                </a:solidFill>
                <a:latin typeface="Calibri"/>
                <a:ea typeface="ヒラギノ角ゴ ProN W3"/>
              </a:rPr>
              <a:t>)</a:t>
            </a:r>
            <a:br>
              <a:rPr lang="pt-BR" sz="3200" dirty="0">
                <a:solidFill>
                  <a:srgbClr val="00B0F0"/>
                </a:solidFill>
                <a:latin typeface="Calibri"/>
                <a:ea typeface="ヒラギノ角ゴ ProN W3"/>
              </a:rPr>
            </a:br>
            <a:r>
              <a:rPr lang="pt-BR" sz="3200" dirty="0">
                <a:solidFill>
                  <a:srgbClr val="FF0000"/>
                </a:solidFill>
                <a:latin typeface="Calibri"/>
                <a:ea typeface="ヒラギノ角ゴ ProN W3"/>
              </a:rPr>
              <a:t>Pena - reclusão, de três a seis anos, e multa.</a:t>
            </a:r>
            <a:br>
              <a:rPr lang="pt-BR" sz="3200" dirty="0">
                <a:solidFill>
                  <a:srgbClr val="FF0000"/>
                </a:solidFill>
                <a:latin typeface="Calibri"/>
                <a:ea typeface="ヒラギノ角ゴ ProN W3"/>
              </a:rPr>
            </a:br>
            <a:r>
              <a:rPr lang="pt-BR" sz="3200" b="1" dirty="0">
                <a:solidFill>
                  <a:srgbClr val="FF0000"/>
                </a:solidFill>
                <a:latin typeface="Calibri"/>
                <a:ea typeface="ヒラギノ角ゴ ProN W3"/>
              </a:rPr>
              <a:t/>
            </a:r>
            <a:br>
              <a:rPr lang="pt-BR" sz="3200" b="1" dirty="0">
                <a:solidFill>
                  <a:srgbClr val="FF0000"/>
                </a:solidFill>
                <a:latin typeface="Calibri"/>
                <a:ea typeface="ヒラギノ角ゴ ProN W3"/>
              </a:rPr>
            </a:br>
            <a:r>
              <a:rPr lang="pt-BR" sz="3200" b="1" dirty="0">
                <a:solidFill>
                  <a:srgbClr val="FF0000"/>
                </a:solidFill>
                <a:latin typeface="Calibri"/>
                <a:ea typeface="ヒラギノ角ゴ ProN W3"/>
              </a:rPr>
              <a:t/>
            </a:r>
            <a:br>
              <a:rPr lang="pt-BR" sz="3200" b="1" dirty="0">
                <a:solidFill>
                  <a:srgbClr val="FF0000"/>
                </a:solidFill>
                <a:latin typeface="Calibri"/>
                <a:ea typeface="ヒラギノ角ゴ ProN W3"/>
              </a:rPr>
            </a:br>
            <a:r>
              <a:rPr lang="pt-BR" sz="3200" b="1" dirty="0">
                <a:solidFill>
                  <a:prstClr val="black"/>
                </a:solidFill>
                <a:latin typeface="Calibri"/>
                <a:ea typeface="ヒラギノ角ゴ ProN W3"/>
              </a:rPr>
              <a:t>Incêndio culposo</a:t>
            </a:r>
            <a:r>
              <a:rPr lang="pt-BR" sz="3200" dirty="0">
                <a:solidFill>
                  <a:prstClr val="black"/>
                </a:solidFill>
                <a:latin typeface="Calibri"/>
                <a:ea typeface="ヒラギノ角ゴ ProN W3"/>
              </a:rPr>
              <a:t/>
            </a:r>
            <a:br>
              <a:rPr lang="pt-BR" sz="3200" dirty="0">
                <a:solidFill>
                  <a:prstClr val="black"/>
                </a:solidFill>
                <a:latin typeface="Calibri"/>
                <a:ea typeface="ヒラギノ角ゴ ProN W3"/>
              </a:rPr>
            </a:br>
            <a:r>
              <a:rPr lang="pt-BR" sz="3200" dirty="0">
                <a:solidFill>
                  <a:prstClr val="black"/>
                </a:solidFill>
                <a:latin typeface="Calibri"/>
                <a:ea typeface="ヒラギノ角ゴ ProN W3"/>
              </a:rPr>
              <a:t/>
            </a:r>
            <a:br>
              <a:rPr lang="pt-BR" sz="3200" dirty="0">
                <a:solidFill>
                  <a:prstClr val="black"/>
                </a:solidFill>
                <a:latin typeface="Calibri"/>
                <a:ea typeface="ヒラギノ角ゴ ProN W3"/>
              </a:rPr>
            </a:br>
            <a:r>
              <a:rPr lang="pt-BR" sz="3200" dirty="0">
                <a:solidFill>
                  <a:srgbClr val="00B0F0"/>
                </a:solidFill>
                <a:latin typeface="Calibri"/>
                <a:ea typeface="ヒラギノ角ゴ ProN W3"/>
              </a:rPr>
              <a:t>§ 2º - Se culposo o incêndio</a:t>
            </a:r>
            <a:r>
              <a:rPr lang="pt-BR" sz="3200" dirty="0">
                <a:solidFill>
                  <a:srgbClr val="FF0000"/>
                </a:solidFill>
                <a:latin typeface="Calibri"/>
                <a:ea typeface="ヒラギノ角ゴ ProN W3"/>
              </a:rPr>
              <a:t>, é pena de detenção, de 6 (seis) meses a 2 (dois) anos.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3425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65" charset="0"/>
            <a:ea typeface="ヒラギノ角ゴ ProN W3" pitchFamily="-65" charset="-128"/>
            <a:cs typeface="ヒラギノ角ゴ ProN W3" pitchFamily="-65" charset="-128"/>
            <a:sym typeface="Gill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65" charset="0"/>
            <a:ea typeface="ヒラギノ角ゴ ProN W3" pitchFamily="-65" charset="-128"/>
            <a:cs typeface="ヒラギノ角ゴ ProN W3" pitchFamily="-65" charset="-128"/>
            <a:sym typeface="Gill Sans" pitchFamily="-65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65" charset="0"/>
            <a:ea typeface="ヒラギノ角ゴ ProN W3" pitchFamily="-65" charset="-128"/>
            <a:cs typeface="ヒラギノ角ゴ ProN W3" pitchFamily="-65" charset="-128"/>
            <a:sym typeface="Gill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65" charset="0"/>
            <a:ea typeface="ヒラギノ角ゴ ProN W3" pitchFamily="-65" charset="-128"/>
            <a:cs typeface="ヒラギノ角ゴ ProN W3" pitchFamily="-65" charset="-128"/>
            <a:sym typeface="Gill Sans" pitchFamily="-65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Pages>0</Pages>
  <Words>425</Words>
  <Characters>0</Characters>
  <Application>Microsoft Office PowerPoint</Application>
  <PresentationFormat>Personalizar</PresentationFormat>
  <Lines>0</Lines>
  <Paragraphs>77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17</vt:i4>
      </vt:variant>
    </vt:vector>
  </HeadingPairs>
  <TitlesOfParts>
    <vt:vector size="19" baseType="lpstr">
      <vt:lpstr>Title &amp; Subtitle</vt:lpstr>
      <vt:lpstr>Title &amp; Bullets</vt:lpstr>
      <vt:lpstr>U.D. Fogo de conselho</vt:lpstr>
      <vt:lpstr>Definição</vt:lpstr>
      <vt:lpstr>Fogo de conselho </vt:lpstr>
      <vt:lpstr>Simbolismo </vt:lpstr>
      <vt:lpstr>Importância do Fogo de Conselho como elemento do Programa Escoteiro</vt:lpstr>
      <vt:lpstr>Finalidades</vt:lpstr>
      <vt:lpstr>LOCAL DO FOGO DE CONSELHO</vt:lpstr>
      <vt:lpstr>PREPARAÇÃO DA FOGUEIRA</vt:lpstr>
      <vt:lpstr>Apresentação do PowerPoint</vt:lpstr>
      <vt:lpstr>Fogo de conselho</vt:lpstr>
      <vt:lpstr>Não podemos esquecer do tamanho do lugar e uma fogo proporcional , parabéns temos segurança , luz , e prontos para a festa .</vt:lpstr>
      <vt:lpstr>A PROGRAMAÇÃO DEVE INTERCALAR:</vt:lpstr>
      <vt:lpstr>DIRIGENTE </vt:lpstr>
      <vt:lpstr>ANIMADOR(ES)</vt:lpstr>
      <vt:lpstr>LEMBRAR</vt:lpstr>
      <vt:lpstr>AGORA VAMOS BRINCAR</vt:lpstr>
      <vt:lpstr>Ricardo wolf  rick3.6@hotmail.com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Escoteiros do Brasil</dc:title>
  <dc:creator>Luis Gustavo Fogaroli</dc:creator>
  <cp:lastModifiedBy>Ricardo</cp:lastModifiedBy>
  <cp:revision>51</cp:revision>
  <dcterms:created xsi:type="dcterms:W3CDTF">2010-04-16T19:33:34Z</dcterms:created>
  <dcterms:modified xsi:type="dcterms:W3CDTF">2015-08-25T21:23:09Z</dcterms:modified>
</cp:coreProperties>
</file>