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handoutMasterIdLst>
    <p:handoutMasterId r:id="rId10"/>
  </p:handoutMasterIdLst>
  <p:sldIdLst>
    <p:sldId id="268" r:id="rId2"/>
    <p:sldId id="280" r:id="rId3"/>
    <p:sldId id="281" r:id="rId4"/>
    <p:sldId id="283" r:id="rId5"/>
    <p:sldId id="284" r:id="rId6"/>
    <p:sldId id="282" r:id="rId7"/>
    <p:sldId id="26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9F46"/>
    <a:srgbClr val="00FF00"/>
    <a:srgbClr val="CC3300"/>
    <a:srgbClr val="9966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>
      <p:cViewPr varScale="1">
        <p:scale>
          <a:sx n="60" d="100"/>
          <a:sy n="60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C7D4A9-3FB3-4412-8449-4E284BBDE124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3DCD20-C88A-4FC7-B81B-2D5122DAC1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45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F02CA5-8409-4CE5-925C-ACEBC84FD787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801ECE-568A-485C-99B1-0057E7C6E8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584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363EBC-A4A5-49B8-9A37-6D563B34F08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65464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97D91-E480-40ED-8148-E5805B4A40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06616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97D91-E480-40ED-8148-E5805B4A40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092201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97D91-E480-40ED-8148-E5805B4A402D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891874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A50DAB-EA5B-42D9-9F56-A0320080786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987623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293BD6-E977-4CD5-B8CF-194959D3448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3134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tângulo de cantos arredondados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5732463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9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E9BBD8-E347-4ED2-A17B-C7599B413D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1149"/>
            <a:ext cx="9144000" cy="27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46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018C4-FE61-40C5-90E6-939C6106C6FA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6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Preliminar 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CCB0-8D21-4D15-A129-BE822C7576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C43D-9D2C-4308-A884-B2A36FA336C5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6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Preliminar 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514F2-A1CD-4D8C-A1E9-59D079A261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410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5"/>
          <p:cNvSpPr txBox="1">
            <a:spLocks/>
          </p:cNvSpPr>
          <p:nvPr userDrawn="1"/>
        </p:nvSpPr>
        <p:spPr>
          <a:xfrm>
            <a:off x="4556720" y="6165304"/>
            <a:ext cx="2895600" cy="365125"/>
          </a:xfrm>
          <a:prstGeom prst="rect">
            <a:avLst/>
          </a:prstGeom>
        </p:spPr>
        <p:txBody>
          <a:bodyPr anchor="b"/>
          <a:lstStyle>
            <a:defPPr>
              <a:defRPr lang="pt-BR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000" b="1" kern="1200" dirty="0">
                <a:solidFill>
                  <a:schemeClr val="bg1">
                    <a:lumMod val="50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r>
              <a:rPr lang="pt-BR" sz="1400" dirty="0" smtClean="0">
                <a:latin typeface="+mj-lt"/>
              </a:rPr>
              <a:t>UD15 Segurança em atividades escoteiras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797152"/>
            <a:ext cx="8183880" cy="1116286"/>
          </a:xfrm>
        </p:spPr>
        <p:txBody>
          <a:bodyPr/>
          <a:lstStyle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10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38" y="6075363"/>
            <a:ext cx="585787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ixaDeTexto 10"/>
          <p:cNvSpPr txBox="1">
            <a:spLocks noChangeArrowheads="1"/>
          </p:cNvSpPr>
          <p:nvPr userDrawn="1"/>
        </p:nvSpPr>
        <p:spPr bwMode="auto">
          <a:xfrm>
            <a:off x="1403350" y="6577013"/>
            <a:ext cx="66246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Curso Preliminar                               atualização: ago./2014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213725" y="6572647"/>
            <a:ext cx="547688" cy="312737"/>
          </a:xfrm>
          <a:prstGeom prst="rect">
            <a:avLst/>
          </a:prstGeom>
        </p:spPr>
        <p:txBody>
          <a:bodyPr vert="horz" anchor="b"/>
          <a:lstStyle>
            <a:defPPr>
              <a:defRPr lang="pt-BR"/>
            </a:defPPr>
            <a:lvl1pPr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000" b="1" kern="1200">
                <a:solidFill>
                  <a:prstClr val="white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79D22110-E195-45BE-AC90-447BC1F4D318}" type="slidenum">
              <a:rPr lang="en-US" sz="1200" smtClean="0">
                <a:latin typeface="+mj-lt"/>
              </a:rPr>
              <a:pPr>
                <a:defRPr/>
              </a:pPr>
              <a:t>‹nº›</a:t>
            </a:fld>
            <a:endParaRPr lang="en-US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98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tângulo de cantos arredondados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079A1E-CB2E-4AF2-A835-42D897D2D23F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Curso Preliminar - 14º </a:t>
            </a:r>
            <a:r>
              <a:rPr lang="pt-BR" err="1"/>
              <a:t>D.E.</a:t>
            </a:r>
            <a:r>
              <a:rPr lang="pt-BR"/>
              <a:t> ABCDMRR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385492-C8AE-4229-B63B-2D3AA38837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263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E132-A743-40AE-B8DE-DE95E5E15A12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7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</a:t>
            </a:r>
            <a:r>
              <a:rPr lang="pt-BR" smtClean="0"/>
              <a:t>Preliminar</a:t>
            </a:r>
            <a:endParaRPr lang="pt-BR"/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E75B3-B448-4D92-8682-43A9AD7E62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87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BD0A0-14E5-4BB4-BF3D-05C5D191F826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9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</a:t>
            </a:r>
            <a:r>
              <a:rPr lang="pt-BR" smtClean="0"/>
              <a:t>Preliminar</a:t>
            </a:r>
            <a:endParaRPr lang="pt-BR"/>
          </a:p>
        </p:txBody>
      </p:sp>
      <p:sp>
        <p:nvSpPr>
          <p:cNvPr id="10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14B47-2D0E-478E-A15B-C01BEAE1C7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14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876F-DC23-481C-864C-5D1FF6C49CCE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</a:t>
            </a:r>
            <a:r>
              <a:rPr lang="pt-BR" smtClean="0"/>
              <a:t>Preliminar</a:t>
            </a:r>
            <a:endParaRPr lang="pt-BR"/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F81CE-9EED-47B7-9B5E-D6BDE8F9E8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862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DD8AD5-4BB4-48A1-A767-95A4A9A7EBEC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Curso </a:t>
            </a:r>
            <a:r>
              <a:rPr lang="pt-BR" smtClean="0"/>
              <a:t>Preliminar</a:t>
            </a:r>
            <a:endParaRPr lang="pt-BR"/>
          </a:p>
        </p:txBody>
      </p:sp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BE6C4D-58A6-40FF-8626-11882280B52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034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33E1-D369-4BA0-991E-531152F5A7D0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7" name="Espaço Reservado para Rodapé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Curso </a:t>
            </a:r>
            <a:r>
              <a:rPr lang="pt-BR" smtClean="0"/>
              <a:t>Preliminar</a:t>
            </a:r>
            <a:endParaRPr lang="pt-BR"/>
          </a:p>
        </p:txBody>
      </p:sp>
      <p:sp>
        <p:nvSpPr>
          <p:cNvPr id="8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840A-527E-433E-8221-8B2CD92519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47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Arredondar Retângulo em um Canto Único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52438"/>
            <a:ext cx="595313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/>
          </a:p>
        </p:txBody>
      </p:sp>
      <p:sp>
        <p:nvSpPr>
          <p:cNvPr id="8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67FAA1-915D-46AA-8615-374714F7E784}" type="datetime1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pt-BR"/>
              <a:t>Curso Preliminar </a:t>
            </a:r>
          </a:p>
        </p:txBody>
      </p:sp>
      <p:sp>
        <p:nvSpPr>
          <p:cNvPr id="10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0CD849-2117-4017-9BB1-E6669108FA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7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1031" name="Espaço Reservado para Texto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54FD482-0B2B-4A0C-966A-4AF281D9AE42}" type="datetime1">
              <a:rPr lang="pt-BR"/>
              <a:pPr>
                <a:defRPr/>
              </a:pPr>
              <a:t>27/09/2019</a:t>
            </a:fld>
            <a:endParaRPr lang="pt-BR" dirty="0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r>
              <a:rPr lang="pt-BR"/>
              <a:t>Curso Preliminar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D6A87FFA-816A-4589-AD8D-C797C39F0C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11149"/>
            <a:ext cx="9144000" cy="2742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hyperlink" Target="http://escoteiros.org.br/arquivos/documentos_oficiais/por.pdf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722313" y="232048"/>
            <a:ext cx="7772400" cy="1828800"/>
          </a:xfrm>
        </p:spPr>
        <p:txBody>
          <a:bodyPr/>
          <a:lstStyle/>
          <a:p>
            <a:pPr>
              <a:defRPr/>
            </a:pPr>
            <a:r>
              <a:rPr lang="pt-BR" sz="4000" dirty="0">
                <a:solidFill>
                  <a:schemeClr val="accent4">
                    <a:lumMod val="75000"/>
                  </a:schemeClr>
                </a:solidFill>
              </a:rPr>
              <a:t>Curso Preliminar</a:t>
            </a:r>
            <a:r>
              <a:rPr lang="pt-BR" sz="32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t-BR" sz="32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pt-BR" sz="3200" dirty="0">
                <a:solidFill>
                  <a:schemeClr val="accent4">
                    <a:lumMod val="75000"/>
                  </a:schemeClr>
                </a:solidFill>
              </a:rPr>
              <a:t>para Escotistas e Dirigentes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79513" y="1988840"/>
            <a:ext cx="8569200" cy="1368153"/>
          </a:xfrm>
        </p:spPr>
        <p:txBody>
          <a:bodyPr/>
          <a:lstStyle/>
          <a:p>
            <a:pPr>
              <a:defRPr/>
            </a:pPr>
            <a:r>
              <a:rPr lang="pt-BR" sz="4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UD15 Segurança em atividades escoteiras</a:t>
            </a:r>
            <a:endParaRPr lang="pt-BR" sz="46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E5ED6-A9A0-4CE2-B33C-50D8B4183358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33388" y="5661025"/>
            <a:ext cx="8315325" cy="7921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04049" y="3573017"/>
            <a:ext cx="2340000" cy="2946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13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3124 -0.51745 C -0.72725 -0.50243 -0.71388 -0.49849 -0.70329 -0.49572 C -0.69374 -0.48925 -0.68263 -0.48138 -0.67222 -0.47815 C -0.6677 -0.47676 -0.63454 -0.47375 -0.63454 -0.47375 C -0.61197 -0.46705 -0.58871 -0.46612 -0.56562 -0.46289 C -0.56111 -0.46034 -0.55711 -0.45641 -0.5526 -0.4541 C -0.53524 -0.44485 -0.51649 -0.43815 -0.49843 -0.43237 C -0.49444 -0.41711 -0.48524 -0.41017 -0.47708 -0.39954 C -0.47291 -0.39399 -0.47031 -0.38821 -0.46718 -0.38196 C -0.46319 -0.36 -0.46614 -0.35653 -0.45416 -0.34058 C -0.45555 -0.31745 -0.4559 -0.30982 -0.46562 -0.29248 C -0.46892 -0.27422 -0.47638 -0.25711 -0.48697 -0.24462 C -0.48958 -0.24162 -0.49236 -0.23861 -0.49513 -0.23584 C -0.49826 -0.23283 -0.50503 -0.22705 -0.50503 -0.22705 C -0.51215 -0.21318 -0.52395 -0.20393 -0.53281 -0.19214 C -0.54288 -0.15445 -0.52187 -0.11907 -0.49843 -0.10034 C -0.496 -0.09826 -0.49288 -0.09803 -0.49027 -0.09618 C -0.47274 -0.0837 -0.47551 -0.08185 -0.45746 -0.07861 C -0.44496 -0.0793 -0.43229 -0.07954 -0.41979 -0.08069 C -0.41319 -0.08138 -0.40815 -0.0874 -0.40173 -0.08948 C -0.39895 -0.09248 -0.39652 -0.09572 -0.39357 -0.09826 C -0.3894 -0.10173 -0.38437 -0.10312 -0.38038 -0.10705 C -0.37621 -0.11098 -0.37413 -0.11745 -0.37048 -0.12231 C -0.36076 -0.16023 -0.35104 -0.19537 -0.33454 -0.22936 C -0.32569 -0.24786 -0.30972 -0.25734 -0.29999 -0.27514 C -0.29062 -0.29225 -0.27829 -0.30612 -0.26718 -0.32092 C -0.26579 -0.32277 -0.26562 -0.32601 -0.26406 -0.3274 C -0.23958 -0.34728 -0.20659 -0.34821 -0.17881 -0.35144 C -0.17117 -0.35329 -0.16753 -0.35306 -0.16076 -0.35815 C -0.15833 -0.36 -0.15659 -0.363 -0.15416 -0.36462 C -0.15017 -0.36717 -0.14513 -0.3667 -0.14097 -0.36902 C -0.12899 -0.37572 -0.11926 -0.38428 -0.10659 -0.38867 C -0.09704 -0.38844 -0.03663 -0.39121 -0.01145 -0.38196 C 0.00192 -0.37711 0.01251 -0.36555 0.02622 -0.36254 C 0.03403 -0.35607 0.03646 -0.35422 0.03924 -0.34289 C 0.0382 -0.30566 0.03785 -0.26844 0.03594 -0.23144 C 0.03542 -0.22266 0.03195 -0.22243 0.02778 -0.21826 C 0.01997 -0.21063 0.01199 -0.2 0.0033 -0.19422 C -0.00121 -0.19121 -0.00833 -0.19006 -0.01319 -0.18774 C -0.01961 -0.1815 -0.02534 -0.17803 -0.03281 -0.17456 C -0.03558 -0.17086 -0.03784 -0.1667 -0.04097 -0.1637 C -0.04236 -0.16231 -0.04496 -0.16347 -0.046 -0.16162 C -0.04739 -0.1593 -0.0467 -0.1556 -0.04756 -0.15283 C -0.04947 -0.14682 -0.05416 -0.13526 -0.05416 -0.13526 C -0.05885 -0.11006 -0.05433 -0.09503 -0.07222 -0.083 C -0.07899 -0.06982 -0.071 -0.08254 -0.08524 -0.07214 C -0.09426 -0.06543 -0.0993 -0.05572 -0.10989 -0.05248 C -0.1276 -0.04069 -0.10659 -0.05341 -0.14756 -0.0437 C -0.15538 -0.04185 -0.16267 -0.03722 -0.17048 -0.03491 C -0.17933 -0.02728 -0.19843 -0.02266 -0.20989 -0.01965 C -0.22968 -0.00647 -0.25746 -0.0074 -0.27881 -0.00647 C -0.30451 -0.00555 -0.33003 -0.00508 -0.35572 -0.00439 C -0.35954 -0.0037 -0.36336 -0.00277 -0.36718 -0.00208 C -0.37204 -0.00115 -0.37708 -0.00092 -0.38194 1.7341E-6 C -0.39513 0.00255 -0.42135 0.00879 -0.42135 0.00879 C -0.43888 0.03214 -0.46822 0.01549 -0.49183 0.01966 C -0.50329 0.01896 -0.51492 0.02035 -0.52621 0.01757 C -0.52795 0.01711 -0.5269 0.01272 -0.52795 0.01087 C -0.53576 -0.00231 -0.54687 -0.00994 -0.55572 -0.02173 C -0.55781 -0.03468 -0.5585 -0.04994 -0.56406 -0.06104 C -0.56701 -0.07375 -0.56354 -0.06219 -0.57048 -0.07422 C -0.57725 -0.08578 -0.57551 -0.08763 -0.58367 -0.09618 C -0.60225 -0.11584 -0.5868 -0.09549 -0.59843 -0.11144 C -0.6026 -0.13456 -0.5894 -0.14104 -0.57378 -0.14196 C -0.49565 -0.14682 -0.52673 -0.14428 -0.48038 -0.14844 C -0.41979 -0.16323 -0.42986 -0.15907 -0.33784 -0.15722 C -0.30538 -0.15422 -0.27326 -0.14982 -0.24097 -0.14636 C -0.2085 -0.13849 -0.17586 -0.12508 -0.146 -0.10705 C -0.13645 -0.10127 -0.1269 -0.09711 -0.11805 -0.08948 C -0.11041 -0.083 -0.10763 -0.07375 -0.09999 -0.06774 C -0.09583 -0.06451 -0.09045 -0.06335 -0.08697 -0.05896 C -0.07829 -0.04786 -0.07395 -0.03676 -0.06232 -0.03052 C -0.05815 -0.02243 -0.05086 -0.01757 -0.04756 -0.00878 C -0.04426 1.7341E-6 -0.04479 0.00555 -0.03784 0.00879 C -0.03038 0.01827 -0.02308 0.01873 -0.01319 0.02174 C -0.00763 0.02104 -0.00017 0.02544 0.0033 0.01966 C 0.00643 0.01457 0.00365 -0.00485 8.88889E-6 1.7341E-6 " pathEditMode="relative" ptsTypes="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 vol="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7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61223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 smtClean="0"/>
              <a:t>Segurança em atividades: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2630"/>
            <a:ext cx="8155756" cy="1298178"/>
          </a:xfrm>
        </p:spPr>
        <p:txBody>
          <a:bodyPr/>
          <a:lstStyle/>
          <a:p>
            <a:pPr marL="0" indent="0" algn="just" eaLnBrk="1" hangingPunct="1">
              <a:buSzPct val="90000"/>
              <a:buFont typeface="Wingdings 2" pitchFamily="18" charset="2"/>
              <a:buNone/>
            </a:pPr>
            <a:r>
              <a:rPr lang="pt-BR" sz="2600" b="1" dirty="0" smtClean="0">
                <a:solidFill>
                  <a:srgbClr val="663300"/>
                </a:solidFill>
              </a:rPr>
              <a:t>A segurança deve ser a primeira preocupação, tanto dos escotistas, como dos dirigentes, e requer: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395536" y="1915071"/>
            <a:ext cx="8532564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200" b="1" dirty="0">
                <a:solidFill>
                  <a:schemeClr val="tx2"/>
                </a:solidFill>
                <a:latin typeface="+mn-lt"/>
              </a:rPr>
              <a:t>Adultos capacitados, habilitados e responsáveis.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395536" y="2781846"/>
            <a:ext cx="8532564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200" b="1" dirty="0">
                <a:solidFill>
                  <a:schemeClr val="tx2"/>
                </a:solidFill>
                <a:latin typeface="+mn-lt"/>
              </a:rPr>
              <a:t>Equipamentos adequados e preparação prévia.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406343" y="3574008"/>
            <a:ext cx="8521146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200" b="1" dirty="0">
                <a:solidFill>
                  <a:schemeClr val="tx2"/>
                </a:solidFill>
                <a:latin typeface="+mn-lt"/>
              </a:rPr>
              <a:t>Planejamento apropriado e autorização do Grupo.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95536" y="4434433"/>
            <a:ext cx="8532564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200" b="1" dirty="0">
                <a:solidFill>
                  <a:schemeClr val="tx2"/>
                </a:solidFill>
                <a:latin typeface="+mn-lt"/>
              </a:rPr>
              <a:t>Autorização dos pais (exceto no ramo Pioneiro).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2239"/>
      </p:ext>
    </p:extLst>
  </p:cSld>
  <p:clrMapOvr>
    <a:masterClrMapping/>
  </p:clrMapOvr>
  <p:transition spd="slow" advTm="2647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6592" y="5375126"/>
            <a:ext cx="8183880" cy="5383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 smtClean="0"/>
              <a:t>Segurança em atividades: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388425" cy="650875"/>
          </a:xfrm>
        </p:spPr>
        <p:txBody>
          <a:bodyPr/>
          <a:lstStyle/>
          <a:p>
            <a:pPr marL="0" indent="0" algn="just" eaLnBrk="1" hangingPunct="1">
              <a:buSzPct val="90000"/>
              <a:buFont typeface="Wingdings 2" pitchFamily="18" charset="2"/>
              <a:buNone/>
            </a:pPr>
            <a:r>
              <a:rPr lang="pt-BR" b="1" dirty="0" smtClean="0">
                <a:solidFill>
                  <a:srgbClr val="663300"/>
                </a:solidFill>
              </a:rPr>
              <a:t>Devemos  garantir  também: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345170" y="908720"/>
            <a:ext cx="8676456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Informações dos participantes (dieta, medicação,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etc.)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323528" y="1481981"/>
            <a:ext cx="8159241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Participantes  inteirados  e  treinados.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345170" y="2637483"/>
            <a:ext cx="83884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Trotes,  humilhações  e castigos físicos ou morais.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23528" y="3285554"/>
            <a:ext cx="8159241" cy="57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Jogos  violentos,  ataques  a 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acampamentos.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467544" y="1988840"/>
            <a:ext cx="83884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</a:pPr>
            <a:r>
              <a:rPr lang="pt-BR" sz="3200" b="1" dirty="0">
                <a:solidFill>
                  <a:srgbClr val="663300"/>
                </a:solidFill>
                <a:latin typeface="Franklin Gothic Book" pitchFamily="34" charset="0"/>
              </a:rPr>
              <a:t>E  também proibir:</a:t>
            </a: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373199" y="3858369"/>
            <a:ext cx="8159241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cerimônias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de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mau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gosto ou de risco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físico,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moral ou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psicológico.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323528" y="4653136"/>
            <a:ext cx="841006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Jovens usando pólvora, fogos de artifício ou materiais inflamáveis.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3546584"/>
      </p:ext>
    </p:extLst>
  </p:cSld>
  <p:clrMapOvr>
    <a:masterClrMapping/>
  </p:clrMapOvr>
  <p:transition spd="slow" advTm="342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5049018"/>
            <a:ext cx="8600466" cy="900262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2700" dirty="0" smtClean="0"/>
              <a:t>atividades de equipes desacompanhadas:</a:t>
            </a:r>
            <a:endParaRPr lang="pt-BR" sz="27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388425" cy="650875"/>
          </a:xfrm>
        </p:spPr>
        <p:txBody>
          <a:bodyPr/>
          <a:lstStyle/>
          <a:p>
            <a:pPr marL="0" indent="0" algn="just" eaLnBrk="1" hangingPunct="1">
              <a:buSzPct val="90000"/>
              <a:buFont typeface="Wingdings 2" pitchFamily="18" charset="2"/>
              <a:buNone/>
            </a:pPr>
            <a:r>
              <a:rPr lang="pt-BR" b="1" dirty="0" smtClean="0">
                <a:solidFill>
                  <a:srgbClr val="663300"/>
                </a:solidFill>
              </a:rPr>
              <a:t>Nesse caso, deve-se garantir  também: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345170" y="2135659"/>
            <a:ext cx="827813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Autorização da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Diretoria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e dos pais,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mencionando a ausência de chefia. 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323528" y="3500934"/>
            <a:ext cx="829977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Avaliação 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do Chefe de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Seção, pois assumirá a responsabilidade pela atividade.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8595054"/>
      </p:ext>
    </p:extLst>
  </p:cSld>
  <p:clrMapOvr>
    <a:masterClrMapping/>
  </p:clrMapOvr>
  <p:transition spd="slow" advTm="223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6592" y="5375126"/>
            <a:ext cx="8183880" cy="538312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/>
              <a:t>c</a:t>
            </a:r>
            <a:r>
              <a:rPr lang="pt-BR" dirty="0" smtClean="0"/>
              <a:t>uidados gerais: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266051" cy="2088232"/>
          </a:xfrm>
        </p:spPr>
        <p:txBody>
          <a:bodyPr/>
          <a:lstStyle/>
          <a:p>
            <a:pPr marL="0" indent="623888" algn="just" eaLnBrk="1" hangingPunct="1">
              <a:buSzPct val="90000"/>
              <a:buNone/>
            </a:pPr>
            <a:r>
              <a:rPr lang="pt-BR" b="1" dirty="0" smtClean="0">
                <a:solidFill>
                  <a:srgbClr val="663300"/>
                </a:solidFill>
              </a:rPr>
              <a:t>Os responsáveis pelas </a:t>
            </a:r>
            <a:r>
              <a:rPr lang="pt-BR" b="1" dirty="0">
                <a:solidFill>
                  <a:srgbClr val="663300"/>
                </a:solidFill>
              </a:rPr>
              <a:t>atividades </a:t>
            </a:r>
            <a:r>
              <a:rPr lang="pt-BR" b="1" dirty="0" smtClean="0">
                <a:solidFill>
                  <a:srgbClr val="663300"/>
                </a:solidFill>
              </a:rPr>
              <a:t>devem seguir </a:t>
            </a:r>
            <a:r>
              <a:rPr lang="pt-BR" b="1" dirty="0">
                <a:solidFill>
                  <a:srgbClr val="663300"/>
                </a:solidFill>
              </a:rPr>
              <a:t>recomendações do livro </a:t>
            </a:r>
            <a:r>
              <a:rPr lang="pt-BR" b="1" dirty="0">
                <a:solidFill>
                  <a:srgbClr val="FF0000"/>
                </a:solidFill>
              </a:rPr>
              <a:t>Padrões de </a:t>
            </a:r>
            <a:r>
              <a:rPr lang="pt-BR" b="1" dirty="0" smtClean="0">
                <a:solidFill>
                  <a:srgbClr val="FF0000"/>
                </a:solidFill>
              </a:rPr>
              <a:t>Atividades Escoteiras</a:t>
            </a:r>
            <a:r>
              <a:rPr lang="pt-BR" b="1" dirty="0" smtClean="0">
                <a:solidFill>
                  <a:srgbClr val="663300"/>
                </a:solidFill>
              </a:rPr>
              <a:t>, escolhendo os locais considerando: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 bwMode="auto">
          <a:xfrm>
            <a:off x="345170" y="2703562"/>
            <a:ext cx="838842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a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s condições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climáticas e 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eventos </a:t>
            </a:r>
            <a:r>
              <a:rPr lang="pt-BR" sz="2400" b="1" dirty="0">
                <a:solidFill>
                  <a:schemeClr val="tx2"/>
                </a:solidFill>
                <a:latin typeface="Franklin Gothic Book" pitchFamily="34" charset="0"/>
              </a:rPr>
              <a:t>naturais adversos</a:t>
            </a: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323528" y="3210297"/>
            <a:ext cx="8159241" cy="578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a salubridade do terreno.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323528" y="3858369"/>
            <a:ext cx="8159241" cy="578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a eventual necessidade de socorro médico.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323528" y="4434433"/>
            <a:ext cx="8159241" cy="578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90000"/>
              <a:buFont typeface="Franklin Gothic Book" pitchFamily="34" charset="0"/>
              <a:buChar char="☻"/>
            </a:pPr>
            <a:r>
              <a:rPr lang="pt-BR" sz="2400" b="1" dirty="0" smtClean="0">
                <a:solidFill>
                  <a:schemeClr val="tx2"/>
                </a:solidFill>
                <a:latin typeface="Franklin Gothic Book" pitchFamily="34" charset="0"/>
              </a:rPr>
              <a:t>gerar o mínimo de impacto ambiental.</a:t>
            </a:r>
            <a:endParaRPr lang="pt-BR" sz="2400" b="1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8664790"/>
      </p:ext>
    </p:extLst>
  </p:cSld>
  <p:clrMapOvr>
    <a:masterClrMapping/>
  </p:clrMapOvr>
  <p:transition spd="slow" advTm="299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68423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 smtClean="0"/>
              <a:t>segurança em atividades: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3285" y="908720"/>
            <a:ext cx="3900683" cy="1082675"/>
          </a:xfrm>
        </p:spPr>
        <p:txBody>
          <a:bodyPr/>
          <a:lstStyle/>
          <a:p>
            <a:pPr marL="0" indent="0" algn="just" eaLnBrk="1" hangingPunct="1">
              <a:buSzPct val="90000"/>
              <a:buFont typeface="Wingdings 2" pitchFamily="18" charset="2"/>
              <a:buNone/>
            </a:pPr>
            <a:r>
              <a:rPr lang="pt-BR" b="1" i="1" dirty="0" smtClean="0">
                <a:solidFill>
                  <a:srgbClr val="663300"/>
                </a:solidFill>
              </a:rPr>
              <a:t>RESUMINDO...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323850" y="2204492"/>
            <a:ext cx="8424614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200000"/>
              <a:buFont typeface="Wingdings" pitchFamily="2" charset="2"/>
              <a:buChar char="þ"/>
            </a:pPr>
            <a:r>
              <a:rPr lang="pt-BR" sz="3200" b="1" dirty="0">
                <a:solidFill>
                  <a:schemeClr val="tx2"/>
                </a:solidFill>
                <a:latin typeface="Franklin Gothic Book" pitchFamily="34" charset="0"/>
              </a:rPr>
              <a:t>Os escotistas e dirigentes são responsáveis pela segurança e impacto da atividade, inclusive os ambientais.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2422338"/>
      </p:ext>
    </p:extLst>
  </p:cSld>
  <p:clrMapOvr>
    <a:masterClrMapping/>
  </p:clrMapOvr>
  <p:transition spd="slow" advTm="119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4797425"/>
            <a:ext cx="7967663" cy="1050925"/>
          </a:xfrm>
        </p:spPr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rgbClr val="0070C0"/>
                </a:solidFill>
              </a:rPr>
              <a:t>descubra mais: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03213" y="3571875"/>
            <a:ext cx="82296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/>
            </a:pPr>
            <a:endParaRPr lang="pt-BR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3212" y="4221088"/>
            <a:ext cx="844525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Font typeface="Wingdings" pitchFamily="2" charset="2"/>
              <a:buBlip>
                <a:blip r:embed="rId4"/>
              </a:buBlip>
              <a:defRPr/>
            </a:pPr>
            <a:r>
              <a:rPr lang="pt-B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Consultando sites na internet </a:t>
            </a:r>
            <a:br>
              <a:rPr lang="pt-B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</a:br>
            <a:r>
              <a:rPr lang="pt-BR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               </a:t>
            </a:r>
            <a:r>
              <a:rPr lang="pt-BR" sz="2000" dirty="0" smtClean="0">
                <a:solidFill>
                  <a:schemeClr val="tx2"/>
                </a:solidFill>
                <a:latin typeface="+mn-lt"/>
                <a:cs typeface="+mn-cs"/>
              </a:rPr>
              <a:t>(com informações sobre esse assunto)</a:t>
            </a:r>
            <a:endParaRPr lang="pt-BR" sz="20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-655711">
            <a:off x="966311" y="527622"/>
            <a:ext cx="2519266" cy="351510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m 14">
            <a:hlinkClick r:id="rId6" tooltip="CLIQUE PARA ACESSAR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3809">
            <a:off x="395536" y="766876"/>
            <a:ext cx="1001981" cy="47801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490" y="104133"/>
            <a:ext cx="3648584" cy="4601217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44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4.6|5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4.9|3.7|2.5|4.2|3.5|5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0.1|5.3|2.4|3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9|4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1945</TotalTime>
  <Words>250</Words>
  <Application>Microsoft Office PowerPoint</Application>
  <PresentationFormat>Apresentação na tela (4:3)</PresentationFormat>
  <Paragraphs>39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Franklin Gothic Book</vt:lpstr>
      <vt:lpstr>Verdana</vt:lpstr>
      <vt:lpstr>Wingdings</vt:lpstr>
      <vt:lpstr>Wingdings 2</vt:lpstr>
      <vt:lpstr>Aspecto</vt:lpstr>
      <vt:lpstr>Curso Preliminar para Escotistas e Dirigentes </vt:lpstr>
      <vt:lpstr>Segurança em atividades:</vt:lpstr>
      <vt:lpstr>Segurança em atividades:</vt:lpstr>
      <vt:lpstr>atividades de equipes desacompanhadas:</vt:lpstr>
      <vt:lpstr>cuidados gerais:</vt:lpstr>
      <vt:lpstr>segurança em atividades:</vt:lpstr>
      <vt:lpstr>descubra mais: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Educativo</dc:title>
  <dc:creator>7359</dc:creator>
  <cp:lastModifiedBy>Paulo Cabello</cp:lastModifiedBy>
  <cp:revision>125</cp:revision>
  <dcterms:created xsi:type="dcterms:W3CDTF">2011-08-30T18:59:45Z</dcterms:created>
  <dcterms:modified xsi:type="dcterms:W3CDTF">2019-09-27T13:03:10Z</dcterms:modified>
</cp:coreProperties>
</file>