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notesSlides/notesSlide6.xml" ContentType="application/vnd.openxmlformats-officedocument.presentationml.notesSlide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3" r:id="rId4"/>
    <p:sldId id="262" r:id="rId5"/>
    <p:sldId id="261" r:id="rId6"/>
    <p:sldId id="264" r:id="rId7"/>
    <p:sldId id="265" r:id="rId8"/>
    <p:sldId id="266" r:id="rId9"/>
    <p:sldId id="267" r:id="rId10"/>
    <p:sldId id="268" r:id="rId11"/>
    <p:sldId id="269" r:id="rId12"/>
    <p:sldId id="289" r:id="rId13"/>
    <p:sldId id="290" r:id="rId14"/>
    <p:sldId id="272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60" r:id="rId31"/>
    <p:sldId id="259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1D61"/>
    <a:srgbClr val="00FFFF"/>
    <a:srgbClr val="99FF99"/>
    <a:srgbClr val="006A2E"/>
    <a:srgbClr val="033163"/>
    <a:srgbClr val="FFF10B"/>
    <a:srgbClr val="0091AC"/>
    <a:srgbClr val="B0C1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6" d="100"/>
          <a:sy n="76" d="100"/>
        </p:scale>
        <p:origin x="-900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8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DDAD9-9553-4A49-9168-49D84EA5274D}" type="datetimeFigureOut">
              <a:rPr lang="pt-BR" smtClean="0"/>
              <a:t>02/09/2014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F86B5-21D0-459B-A8CD-2C647FB61EC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836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3C9BA51-93B9-4DDC-825C-D3A2BD53159B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077671D-EC85-4D3E-9ECB-94C7EE445EF0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2731A9-774F-4456-8CAA-AF313E11F22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DE9255F-B577-44A2-9B04-113607E080DC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AA901C-312A-4543-84BA-47860B5E566E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86035-E76E-4ADE-9DB8-78BF63D898C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DA41D9-8278-47A5-A1D2-D91F152C560A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522A33-9492-4F87-8F90-02B0E371F1DB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5B57E2-AE94-43DB-91D7-9A05BC068ED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0E1FF-1FB4-4E4F-81C7-5AEE0C0FC526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8BEFA-E673-4A8D-B59B-B18088300B53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312D28-C442-466B-8B34-22A7ED36B397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052CCC-3002-4EFD-BC3F-4D4E1C3F02EF}" type="slidenum">
              <a:rPr lang="pt-BR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Click to edit Master subtitle style</a:t>
            </a:r>
            <a:endParaRPr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2DC51-720C-406B-81C4-D8B504B7BB10}" type="datetime1">
              <a:rPr lang="en-US" smtClean="0"/>
              <a:t>9/2/2014</a:t>
            </a:fld>
            <a:endParaRPr lang="en-US" dirty="0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2"/>
          </p:nvPr>
        </p:nvSpPr>
        <p:spPr>
          <a:xfrm>
            <a:off x="8141918" y="6481610"/>
            <a:ext cx="544882" cy="365125"/>
          </a:xfrm>
        </p:spPr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1403648" y="6577409"/>
            <a:ext cx="662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Curso Preliminar                               atualização: ago./2014</a:t>
            </a:r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9791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A912A-7B19-4429-9379-D54A221E4CDB}" type="datetime1">
              <a:rPr lang="en-US" smtClean="0"/>
              <a:t>9/2/2014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0574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9B21C-BCA0-4AD1-A176-88C2751DC565}" type="datetime1">
              <a:rPr lang="en-US" smtClean="0"/>
              <a:t>9/2/2014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6877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12D66-F518-4586-9353-6F3796BD337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  <p:sp>
        <p:nvSpPr>
          <p:cNvPr id="7" name="Espaço Reservado para Rodapé 5"/>
          <p:cNvSpPr txBox="1">
            <a:spLocks/>
          </p:cNvSpPr>
          <p:nvPr userDrawn="1"/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b="1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2553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478" y="6076059"/>
            <a:ext cx="585469" cy="731836"/>
          </a:xfrm>
          <a:prstGeom prst="rect">
            <a:avLst/>
          </a:prstGeom>
        </p:spPr>
      </p:pic>
      <p:sp>
        <p:nvSpPr>
          <p:cNvPr id="11" name="Título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dirty="0" smtClean="0"/>
              <a:t>Curso Preliminar</a:t>
            </a:r>
            <a:endParaRPr lang="pt-BR" dirty="0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ADEA3-49A1-40D8-B390-AE5FF88F2E2E}" type="datetime1">
              <a:rPr lang="en-US" smtClean="0"/>
              <a:t>9/2/2014</a:t>
            </a:fld>
            <a:endParaRPr lang="en-US"/>
          </a:p>
        </p:txBody>
      </p:sp>
      <p:sp>
        <p:nvSpPr>
          <p:cNvPr id="14" name="Espaço Reservado para Número de Slide 13"/>
          <p:cNvSpPr>
            <a:spLocks noGrp="1"/>
          </p:cNvSpPr>
          <p:nvPr>
            <p:ph type="sldNum" sz="quarter" idx="12"/>
          </p:nvPr>
        </p:nvSpPr>
        <p:spPr>
          <a:xfrm>
            <a:off x="8237998" y="6494136"/>
            <a:ext cx="473853" cy="3651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fld id="{94B0D653-4FE1-D242-A5FB-94EBE3296968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2710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6865A-23EC-4753-A76E-9C27C3EDA511}" type="datetime1">
              <a:rPr lang="en-US" smtClean="0"/>
              <a:t>9/2/2014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7074" y="6356350"/>
            <a:ext cx="469726" cy="365125"/>
          </a:xfrm>
        </p:spPr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9019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5F8351-C455-4B32-88D4-D4CE7A6ED93F}" type="datetime1">
              <a:rPr lang="en-US" smtClean="0"/>
              <a:t>9/2/2014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42126" y="6356350"/>
            <a:ext cx="444674" cy="365125"/>
          </a:xfrm>
        </p:spPr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066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CD5E0-3E29-4B60-8322-5CABDF7242D8}" type="datetime1">
              <a:rPr lang="en-US" smtClean="0"/>
              <a:t>9/2/2014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42126" y="6356350"/>
            <a:ext cx="444674" cy="365125"/>
          </a:xfrm>
        </p:spPr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304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8F8D-C13F-4D49-AE5E-22BA28A8CDCD}" type="datetime1">
              <a:rPr lang="en-US" smtClean="0"/>
              <a:t>9/2/2014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548" y="6356350"/>
            <a:ext cx="482252" cy="365125"/>
          </a:xfrm>
        </p:spPr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0132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07DE-6A03-4939-8BE6-6394538BB484}" type="datetime1">
              <a:rPr lang="en-US" smtClean="0"/>
              <a:t>9/2/2014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5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39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F01AD-2BB8-49BC-B82F-1FD9CDF25B56}" type="datetime1">
              <a:rPr lang="en-US" smtClean="0"/>
              <a:t>9/2/2014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565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DC8E-6BDD-4205-A6AC-2071B9340902}" type="datetime1">
              <a:rPr lang="en-US" smtClean="0"/>
              <a:t>9/2/2014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9608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 smtClean="0"/>
              <a:t>Click </a:t>
            </a:r>
            <a:r>
              <a:rPr lang="pt-BR" dirty="0" err="1" smtClean="0"/>
              <a:t>to</a:t>
            </a:r>
            <a:r>
              <a:rPr lang="pt-BR" dirty="0" smtClean="0"/>
              <a:t> </a:t>
            </a:r>
            <a:r>
              <a:rPr lang="pt-BR" dirty="0" err="1" smtClean="0"/>
              <a:t>edit</a:t>
            </a:r>
            <a:r>
              <a:rPr lang="pt-BR" dirty="0" smtClean="0"/>
              <a:t> Master </a:t>
            </a:r>
            <a:r>
              <a:rPr lang="pt-BR" dirty="0" err="1" smtClean="0"/>
              <a:t>text</a:t>
            </a:r>
            <a:r>
              <a:rPr lang="pt-BR" dirty="0" smtClean="0"/>
              <a:t> </a:t>
            </a:r>
            <a:r>
              <a:rPr lang="pt-BR" dirty="0" err="1" smtClean="0"/>
              <a:t>styles</a:t>
            </a:r>
            <a:endParaRPr lang="pt-BR" dirty="0" smtClean="0"/>
          </a:p>
          <a:p>
            <a:pPr lvl="1"/>
            <a:r>
              <a:rPr lang="pt-BR" dirty="0" err="1" smtClean="0"/>
              <a:t>Second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2"/>
            <a:r>
              <a:rPr lang="pt-BR" dirty="0" err="1" smtClean="0"/>
              <a:t>Third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3"/>
            <a:r>
              <a:rPr lang="pt-BR" dirty="0" err="1" smtClean="0"/>
              <a:t>Fourth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pt-BR" dirty="0" smtClean="0"/>
          </a:p>
          <a:p>
            <a:pPr lvl="4"/>
            <a:r>
              <a:rPr lang="pt-BR" dirty="0" err="1" smtClean="0"/>
              <a:t>Fifth</a:t>
            </a:r>
            <a:r>
              <a:rPr lang="pt-BR" dirty="0" smtClean="0"/>
              <a:t> </a:t>
            </a:r>
            <a:r>
              <a:rPr lang="pt-BR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2DC51-720C-406B-81C4-D8B504B7BB10}" type="datetime1">
              <a:rPr lang="en-US" smtClean="0"/>
              <a:t>9/2/2014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0D653-4FE1-D242-A5FB-94EBE3296968}" type="slidenum">
              <a:rPr lang="en-US" smtClean="0"/>
              <a:t>‹nº›</a:t>
            </a:fld>
            <a:endParaRPr lang="en-US"/>
          </a:p>
        </p:txBody>
      </p:sp>
      <p:sp>
        <p:nvSpPr>
          <p:cNvPr id="7" name="CaixaDeTexto 6"/>
          <p:cNvSpPr txBox="1">
            <a:spLocks noChangeArrowheads="1"/>
          </p:cNvSpPr>
          <p:nvPr userDrawn="1"/>
        </p:nvSpPr>
        <p:spPr bwMode="auto">
          <a:xfrm>
            <a:off x="1403648" y="6577409"/>
            <a:ext cx="662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pt-BR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Curso Preliminar                               atualização: ago./2014</a:t>
            </a:r>
          </a:p>
        </p:txBody>
      </p:sp>
    </p:spTree>
    <p:extLst>
      <p:ext uri="{BB962C8B-B14F-4D97-AF65-F5344CB8AC3E}">
        <p14:creationId xmlns:p14="http://schemas.microsoft.com/office/powerpoint/2010/main" val="3290337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7" Type="http://schemas.openxmlformats.org/officeDocument/2006/relationships/slide" Target="slide2.xml"/><Relationship Id="rId2" Type="http://schemas.microsoft.com/office/2007/relationships/media" Target="../media/media9.wm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slide" Target="slide2.xml"/><Relationship Id="rId2" Type="http://schemas.microsoft.com/office/2007/relationships/media" Target="../media/media11.wma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5" Type="http://schemas.openxmlformats.org/officeDocument/2006/relationships/image" Target="../media/image17.jp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3.wav"/><Relationship Id="rId7" Type="http://schemas.openxmlformats.org/officeDocument/2006/relationships/image" Target="../media/image18.pn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3.wav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audio1.wav"/><Relationship Id="rId1" Type="http://schemas.openxmlformats.org/officeDocument/2006/relationships/tags" Target="../tags/tag10.xml"/><Relationship Id="rId6" Type="http://schemas.openxmlformats.org/officeDocument/2006/relationships/image" Target="../media/image19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2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7.xml"/><Relationship Id="rId12" Type="http://schemas.openxmlformats.org/officeDocument/2006/relationships/slide" Target="slide14.xml"/><Relationship Id="rId2" Type="http://schemas.openxmlformats.org/officeDocument/2006/relationships/audio" Target="../media/media2.wav"/><Relationship Id="rId16" Type="http://schemas.openxmlformats.org/officeDocument/2006/relationships/image" Target="../media/image5.png"/><Relationship Id="rId1" Type="http://schemas.microsoft.com/office/2007/relationships/media" Target="../media/media2.wav"/><Relationship Id="rId6" Type="http://schemas.openxmlformats.org/officeDocument/2006/relationships/slide" Target="slide6.xml"/><Relationship Id="rId11" Type="http://schemas.openxmlformats.org/officeDocument/2006/relationships/slide" Target="slide12.xml"/><Relationship Id="rId5" Type="http://schemas.openxmlformats.org/officeDocument/2006/relationships/slide" Target="slide5.xml"/><Relationship Id="rId15" Type="http://schemas.openxmlformats.org/officeDocument/2006/relationships/slide" Target="slide28.xml"/><Relationship Id="rId10" Type="http://schemas.openxmlformats.org/officeDocument/2006/relationships/slide" Target="slide11.xml"/><Relationship Id="rId4" Type="http://schemas.openxmlformats.org/officeDocument/2006/relationships/slide" Target="slide3.xml"/><Relationship Id="rId9" Type="http://schemas.openxmlformats.org/officeDocument/2006/relationships/slide" Target="slide9.xml"/><Relationship Id="rId14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27.png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30.pn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slide" Target="slide2.xml"/><Relationship Id="rId5" Type="http://schemas.openxmlformats.org/officeDocument/2006/relationships/image" Target="../media/image24.pn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av"/><Relationship Id="rId2" Type="http://schemas.microsoft.com/office/2007/relationships/media" Target="../media/media16.wav"/><Relationship Id="rId1" Type="http://schemas.openxmlformats.org/officeDocument/2006/relationships/tags" Target="../tags/tag22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av"/><Relationship Id="rId2" Type="http://schemas.microsoft.com/office/2007/relationships/media" Target="../media/media17.wav"/><Relationship Id="rId1" Type="http://schemas.openxmlformats.org/officeDocument/2006/relationships/tags" Target="../tags/tag23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5" Type="http://schemas.openxmlformats.org/officeDocument/2006/relationships/slide" Target="slide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media5.wma"/><Relationship Id="rId7" Type="http://schemas.openxmlformats.org/officeDocument/2006/relationships/image" Target="../media/image9.png"/><Relationship Id="rId2" Type="http://schemas.microsoft.com/office/2007/relationships/media" Target="../media/media5.wma"/><Relationship Id="rId1" Type="http://schemas.openxmlformats.org/officeDocument/2006/relationships/tags" Target="../tags/tag1.xml"/><Relationship Id="rId6" Type="http://schemas.openxmlformats.org/officeDocument/2006/relationships/image" Target="../media/image8.gif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7" Type="http://schemas.openxmlformats.org/officeDocument/2006/relationships/slide" Target="slide2.xml"/><Relationship Id="rId2" Type="http://schemas.microsoft.com/office/2007/relationships/media" Target="../media/media6.wma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7" Type="http://schemas.openxmlformats.org/officeDocument/2006/relationships/slide" Target="slide2.xml"/><Relationship Id="rId2" Type="http://schemas.microsoft.com/office/2007/relationships/media" Target="../media/media7.wm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de cantos arredondados 4"/>
          <p:cNvSpPr/>
          <p:nvPr/>
        </p:nvSpPr>
        <p:spPr>
          <a:xfrm>
            <a:off x="0" y="0"/>
            <a:ext cx="9144000" cy="658869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5966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sz="8000" dirty="0" smtClean="0">
                <a:solidFill>
                  <a:srgbClr val="006A2E"/>
                </a:solidFill>
                <a:latin typeface="Museo 700"/>
                <a:cs typeface="Museo 700"/>
              </a:rPr>
              <a:t>Curso Preliminar </a:t>
            </a:r>
            <a:r>
              <a:rPr lang="pt-BR" sz="3600" dirty="0" smtClean="0">
                <a:solidFill>
                  <a:srgbClr val="006A2E"/>
                </a:solidFill>
                <a:latin typeface="Museo 700"/>
                <a:cs typeface="Museo 700"/>
              </a:rPr>
              <a:t>para Escotistas e Dirigentes</a:t>
            </a:r>
            <a:endParaRPr lang="pt-BR" sz="3600" dirty="0">
              <a:solidFill>
                <a:srgbClr val="006A2E"/>
              </a:solidFill>
              <a:latin typeface="Museo 700"/>
              <a:cs typeface="Museo 70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15440"/>
            <a:ext cx="6400800" cy="84320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rgbClr val="B0C123"/>
                </a:solidFill>
                <a:latin typeface="Museo 300"/>
                <a:cs typeface="Museo 300"/>
              </a:rPr>
              <a:t>UD18 Cancioneiro </a:t>
            </a:r>
          </a:p>
          <a:p>
            <a:endParaRPr lang="pt-BR" sz="2200" dirty="0">
              <a:solidFill>
                <a:schemeClr val="tx1">
                  <a:lumMod val="75000"/>
                  <a:lumOff val="25000"/>
                </a:schemeClr>
              </a:solidFill>
              <a:latin typeface="Museo 300"/>
              <a:cs typeface="Museo 300"/>
            </a:endParaRPr>
          </a:p>
        </p:txBody>
      </p:sp>
      <p:pic>
        <p:nvPicPr>
          <p:cNvPr id="4" name="Picture 3" descr="logotip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798" y="4941488"/>
            <a:ext cx="1327595" cy="1828830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70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9"/>
    </mc:Choice>
    <mc:Fallback xmlns="">
      <p:transition spd="slow" advTm="7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56" y="2802696"/>
            <a:ext cx="2060515" cy="2282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8" y="1788090"/>
            <a:ext cx="6857556" cy="1593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Como é feliz o acampamento na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floresta,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nós passa um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riacho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murmurar.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Então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aves em seus ninhos sempre em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festa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vento sopra a ramagem 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cantar.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Flor de Lis </a:t>
            </a:r>
            <a:r>
              <a:rPr lang="pt-BR" sz="3600" dirty="0" smtClean="0">
                <a:solidFill>
                  <a:srgbClr val="033163"/>
                </a:solidFill>
                <a:latin typeface="Museo 700"/>
                <a:cs typeface="Museo 700"/>
              </a:rPr>
              <a:t>(como é feliz acampamento)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/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20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       interpretação: do Duo Pai </a:t>
            </a:r>
            <a:r>
              <a:rPr lang="pt-BR" sz="2000" dirty="0" err="1" smtClean="0">
                <a:solidFill>
                  <a:srgbClr val="033163"/>
                </a:solidFill>
                <a:latin typeface="Museo 700"/>
                <a:cs typeface="Museo 700"/>
              </a:rPr>
              <a:t>Prá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 Filho em </a:t>
            </a:r>
            <a:r>
              <a:rPr lang="pt-BR" sz="2000" dirty="0" err="1" smtClean="0">
                <a:solidFill>
                  <a:srgbClr val="033163"/>
                </a:solidFill>
                <a:latin typeface="Museo 700"/>
                <a:cs typeface="Museo 700"/>
              </a:rPr>
              <a:t>jan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/1999</a:t>
            </a: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10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9288" y="2955097"/>
            <a:ext cx="7099726" cy="1842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sobre o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         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o coração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porque sou tão feliz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 tão feliz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trago com amor  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com amor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minha flor de lis    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flor de 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lis.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377866" y="3995799"/>
            <a:ext cx="6285532" cy="1778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de mim eu tenho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tantos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companheiros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cada um deles eu estimo como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irmão, 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pois a amizade que reúne os escoteiros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faz com que todos tenham um só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coração.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456" y="2955096"/>
            <a:ext cx="2060515" cy="2282872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3682649" y="3632552"/>
            <a:ext cx="25427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flor de lis.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4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3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906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3000">
        <p:fade/>
      </p:transition>
    </mc:Choice>
    <mc:Fallback xmlns="">
      <p:transition spd="med" advClick="0" advTm="1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3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7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58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58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8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9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9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p"/>
      <p:bldP spid="21" grpId="0"/>
      <p:bldP spid="21" grpId="1"/>
      <p:bldP spid="21" grpId="2"/>
      <p:bldP spid="21" grpId="3"/>
      <p:bldP spid="24" grpId="0"/>
      <p:bldP spid="24" grpId="1"/>
      <p:bldP spid="6" grpId="0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2636778" y="3348625"/>
            <a:ext cx="1484285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745343" y="3346537"/>
            <a:ext cx="79744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91071" y="3344449"/>
            <a:ext cx="91226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1732817" y="2947792"/>
            <a:ext cx="1486372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91071" y="2945704"/>
            <a:ext cx="912261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1732817" y="2557398"/>
            <a:ext cx="1498898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2624252" y="2258861"/>
            <a:ext cx="1484285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732817" y="2244247"/>
            <a:ext cx="79744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91071" y="2542784"/>
            <a:ext cx="912261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91071" y="2229633"/>
            <a:ext cx="91226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com Canto Aparado do Mesmo Lado 16"/>
          <p:cNvSpPr/>
          <p:nvPr/>
        </p:nvSpPr>
        <p:spPr>
          <a:xfrm>
            <a:off x="3553263" y="1781510"/>
            <a:ext cx="1494725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com Canto Aparado do Mesmo Lado 15"/>
          <p:cNvSpPr/>
          <p:nvPr/>
        </p:nvSpPr>
        <p:spPr>
          <a:xfrm>
            <a:off x="2624252" y="1779422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com Canto Aparado do Mesmo Lado 14"/>
          <p:cNvSpPr/>
          <p:nvPr/>
        </p:nvSpPr>
        <p:spPr>
          <a:xfrm>
            <a:off x="1720292" y="1777334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com Canto Aparado do Mesmo Lado 6"/>
          <p:cNvSpPr/>
          <p:nvPr/>
        </p:nvSpPr>
        <p:spPr>
          <a:xfrm>
            <a:off x="691071" y="1787772"/>
            <a:ext cx="912261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3" y="1565326"/>
            <a:ext cx="3280395" cy="24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71" y="1812824"/>
            <a:ext cx="4582387" cy="2107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Bravo, bravo, bravo, bravíssimo.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Bravo, bravo, bravíssimo.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Bravo, bravíssimo.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Bravo, bravíssimo.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Bravo, bravo, bravíssimo.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Bravo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8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      Gravação dos gaúchos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BravoARP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8146" y="274638"/>
            <a:ext cx="609600" cy="609600"/>
          </a:xfrm>
          <a:prstGeom prst="rect">
            <a:avLst/>
          </a:prstGeom>
        </p:spPr>
      </p:pic>
      <p:sp>
        <p:nvSpPr>
          <p:cNvPr id="24" name="Retângulo 23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7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23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60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8405"/>
    </mc:Choice>
    <mc:Fallback xmlns="">
      <p:transition advTm="18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3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7" grpId="0" animBg="1"/>
      <p:bldP spid="27" grpId="1" animBg="1"/>
      <p:bldP spid="12" grpId="0" animBg="1"/>
      <p:bldP spid="12" grpId="1" animBg="1"/>
      <p:bldP spid="29" grpId="0" animBg="1"/>
      <p:bldP spid="29" grpId="1" animBg="1"/>
      <p:bldP spid="13" grpId="0" animBg="1"/>
      <p:bldP spid="13" grpId="1" animBg="1"/>
      <p:bldP spid="22" grpId="0" animBg="1"/>
      <p:bldP spid="22" grpId="1" animBg="1"/>
      <p:bldP spid="19" grpId="0" animBg="1"/>
      <p:bldP spid="19" grpId="1" animBg="1"/>
      <p:bldP spid="18" grpId="0" animBg="1"/>
      <p:bldP spid="18" grpId="1" animBg="1"/>
      <p:bldP spid="11" grpId="0" animBg="1"/>
      <p:bldP spid="11" grpId="1" animBg="1"/>
      <p:bldP spid="9" grpId="0" animBg="1"/>
      <p:bldP spid="9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7" grpId="0" animBg="1"/>
      <p:bldP spid="7" grpId="1" animBg="1"/>
    </p:bldLst>
  </p:timing>
  <p:extLst mod="1">
    <p:ext uri="{E180D4A7-C9FB-4DFB-919C-405C955672EB}">
      <p14:showEvtLst xmlns:p14="http://schemas.microsoft.com/office/powerpoint/2010/main">
        <p14:playEvt time="0" objId="8"/>
        <p14:stopEvt time="18405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2549096" y="3348625"/>
            <a:ext cx="1484285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670187" y="3346537"/>
            <a:ext cx="79744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91071" y="3344449"/>
            <a:ext cx="91226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1682713" y="2947792"/>
            <a:ext cx="1486372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91071" y="2945704"/>
            <a:ext cx="912261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1670187" y="2557398"/>
            <a:ext cx="1498898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2549096" y="2258861"/>
            <a:ext cx="1484285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670187" y="2244247"/>
            <a:ext cx="79744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91071" y="2542784"/>
            <a:ext cx="912261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91071" y="2229633"/>
            <a:ext cx="91226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com Canto Aparado do Mesmo Lado 16"/>
          <p:cNvSpPr/>
          <p:nvPr/>
        </p:nvSpPr>
        <p:spPr>
          <a:xfrm>
            <a:off x="3453055" y="1781510"/>
            <a:ext cx="1494725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com Canto Aparado do Mesmo Lado 15"/>
          <p:cNvSpPr/>
          <p:nvPr/>
        </p:nvSpPr>
        <p:spPr>
          <a:xfrm>
            <a:off x="2549096" y="1779422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com Canto Aparado do Mesmo Lado 14"/>
          <p:cNvSpPr/>
          <p:nvPr/>
        </p:nvSpPr>
        <p:spPr>
          <a:xfrm>
            <a:off x="1657662" y="1777334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com Canto Aparado do Mesmo Lado 6"/>
          <p:cNvSpPr/>
          <p:nvPr/>
        </p:nvSpPr>
        <p:spPr>
          <a:xfrm>
            <a:off x="691071" y="1787772"/>
            <a:ext cx="912261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829" y="1565326"/>
            <a:ext cx="3678944" cy="2409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71" y="1787772"/>
            <a:ext cx="4434213" cy="2107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gratíssimo.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Grato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6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600" dirty="0" smtClean="0">
                <a:solidFill>
                  <a:srgbClr val="033163"/>
                </a:solidFill>
                <a:latin typeface="Museo 700"/>
                <a:cs typeface="Museo 700"/>
              </a:rPr>
              <a:t>       </a:t>
            </a:r>
            <a:r>
              <a:rPr lang="pt-BR" sz="1800" dirty="0" err="1" smtClean="0">
                <a:solidFill>
                  <a:srgbClr val="033163"/>
                </a:solidFill>
                <a:latin typeface="Museo 700"/>
                <a:cs typeface="Museo 700"/>
              </a:rPr>
              <a:t>Midi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de origem desconhecida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Grat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36909" y="117953"/>
            <a:ext cx="609600" cy="609600"/>
          </a:xfrm>
          <a:prstGeom prst="rect">
            <a:avLst/>
          </a:prstGeom>
        </p:spPr>
      </p:pic>
      <p:sp>
        <p:nvSpPr>
          <p:cNvPr id="23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3167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9182"/>
    </mc:Choice>
    <mc:Fallback xmlns="">
      <p:transition advTm="1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3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3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0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7" grpId="0" animBg="1"/>
      <p:bldP spid="27" grpId="1" animBg="1"/>
      <p:bldP spid="12" grpId="0" animBg="1"/>
      <p:bldP spid="12" grpId="1" animBg="1"/>
      <p:bldP spid="29" grpId="0" animBg="1"/>
      <p:bldP spid="29" grpId="1" animBg="1"/>
      <p:bldP spid="13" grpId="0" animBg="1"/>
      <p:bldP spid="13" grpId="1" animBg="1"/>
      <p:bldP spid="22" grpId="0" animBg="1"/>
      <p:bldP spid="22" grpId="1" animBg="1"/>
      <p:bldP spid="19" grpId="0" animBg="1"/>
      <p:bldP spid="19" grpId="1" animBg="1"/>
      <p:bldP spid="18" grpId="0" animBg="1"/>
      <p:bldP spid="18" grpId="1" animBg="1"/>
      <p:bldP spid="11" grpId="0" animBg="1"/>
      <p:bldP spid="11" grpId="1" animBg="1"/>
      <p:bldP spid="9" grpId="0" animBg="1"/>
      <p:bldP spid="9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7" grpId="0" animBg="1"/>
      <p:bldP spid="7" grpId="1" animBg="1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tângulo 27"/>
          <p:cNvSpPr/>
          <p:nvPr/>
        </p:nvSpPr>
        <p:spPr>
          <a:xfrm>
            <a:off x="2549096" y="3348625"/>
            <a:ext cx="1484285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1670187" y="3346537"/>
            <a:ext cx="79744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691071" y="3344449"/>
            <a:ext cx="912261" cy="31315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/>
          <p:cNvSpPr/>
          <p:nvPr/>
        </p:nvSpPr>
        <p:spPr>
          <a:xfrm>
            <a:off x="1682713" y="2947792"/>
            <a:ext cx="1486372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691071" y="2945704"/>
            <a:ext cx="912261" cy="398745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1670187" y="2557398"/>
            <a:ext cx="1498898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2549096" y="2258861"/>
            <a:ext cx="1484285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1670187" y="2244247"/>
            <a:ext cx="79744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691071" y="2542784"/>
            <a:ext cx="912261" cy="3883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/>
        </p:nvSpPr>
        <p:spPr>
          <a:xfrm>
            <a:off x="691071" y="2229633"/>
            <a:ext cx="912261" cy="313151"/>
          </a:xfrm>
          <a:prstGeom prst="rect">
            <a:avLst/>
          </a:prstGeom>
          <a:gradFill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com Canto Aparado do Mesmo Lado 16"/>
          <p:cNvSpPr/>
          <p:nvPr/>
        </p:nvSpPr>
        <p:spPr>
          <a:xfrm>
            <a:off x="3453055" y="1781510"/>
            <a:ext cx="1494725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com Canto Aparado do Mesmo Lado 15"/>
          <p:cNvSpPr/>
          <p:nvPr/>
        </p:nvSpPr>
        <p:spPr>
          <a:xfrm>
            <a:off x="2549096" y="1779422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com Canto Aparado do Mesmo Lado 14"/>
          <p:cNvSpPr/>
          <p:nvPr/>
        </p:nvSpPr>
        <p:spPr>
          <a:xfrm>
            <a:off x="1657662" y="1777334"/>
            <a:ext cx="809966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com Canto Aparado do Mesmo Lado 6"/>
          <p:cNvSpPr/>
          <p:nvPr/>
        </p:nvSpPr>
        <p:spPr>
          <a:xfrm>
            <a:off x="691071" y="1787772"/>
            <a:ext cx="912261" cy="441861"/>
          </a:xfrm>
          <a:prstGeom prst="snip2Same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071" y="1787772"/>
            <a:ext cx="4434213" cy="21078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gratíssimo.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Grato, grato, gratíssimo.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Grato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6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600" dirty="0" smtClean="0">
                <a:solidFill>
                  <a:srgbClr val="033163"/>
                </a:solidFill>
                <a:latin typeface="Museo 700"/>
                <a:cs typeface="Museo 700"/>
              </a:rPr>
              <a:t>       </a:t>
            </a:r>
            <a:r>
              <a:rPr lang="pt-BR" sz="1800" dirty="0" err="1" smtClean="0">
                <a:solidFill>
                  <a:srgbClr val="033163"/>
                </a:solidFill>
                <a:latin typeface="Museo 700"/>
                <a:cs typeface="Museo 700"/>
              </a:rPr>
              <a:t>Midi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de origem desconhecida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13</a:t>
            </a:fld>
            <a:endParaRPr lang="en-US" dirty="0"/>
          </a:p>
        </p:txBody>
      </p:sp>
      <p:sp>
        <p:nvSpPr>
          <p:cNvPr id="24" name="Retângulo 23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3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21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7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1072"/>
    </mc:Choice>
    <mc:Fallback xmlns="">
      <p:transition advTm="21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7" grpId="0" animBg="1"/>
      <p:bldP spid="27" grpId="1" animBg="1"/>
      <p:bldP spid="12" grpId="0" animBg="1"/>
      <p:bldP spid="12" grpId="1" animBg="1"/>
      <p:bldP spid="29" grpId="0" animBg="1"/>
      <p:bldP spid="29" grpId="1" animBg="1"/>
      <p:bldP spid="13" grpId="0" animBg="1"/>
      <p:bldP spid="13" grpId="1" animBg="1"/>
      <p:bldP spid="22" grpId="0" animBg="1"/>
      <p:bldP spid="22" grpId="1" animBg="1"/>
      <p:bldP spid="19" grpId="0" animBg="1"/>
      <p:bldP spid="19" grpId="1" animBg="1"/>
      <p:bldP spid="18" grpId="0" animBg="1"/>
      <p:bldP spid="18" grpId="1" animBg="1"/>
      <p:bldP spid="11" grpId="0" animBg="1"/>
      <p:bldP spid="11" grpId="1" animBg="1"/>
      <p:bldP spid="9" grpId="0" animBg="1"/>
      <p:bldP spid="9" grpId="1" animBg="1"/>
      <p:bldP spid="17" grpId="0" animBg="1"/>
      <p:bldP spid="17" grpId="1" animBg="1"/>
      <p:bldP spid="16" grpId="0" animBg="1"/>
      <p:bldP spid="16" grpId="1" animBg="1"/>
      <p:bldP spid="15" grpId="0" animBg="1"/>
      <p:bldP spid="15" grpId="1" animBg="1"/>
      <p:bldP spid="7" grpId="0" animBg="1"/>
      <p:bldP spid="7" grpId="1" animBg="1"/>
    </p:bldLst>
  </p:timing>
  <p:extLst mod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509" y="1094472"/>
            <a:ext cx="3637705" cy="19239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147" y="1477134"/>
            <a:ext cx="7887269" cy="1666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gang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watcha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gang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gang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gang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goolie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watcha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gang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ging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gang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goo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err="1" smtClean="0">
                <a:solidFill>
                  <a:srgbClr val="033163"/>
                </a:solidFill>
                <a:latin typeface="Museo 700"/>
                <a:cs typeface="Museo 700"/>
              </a:rPr>
              <a:t>Guing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 Gang </a:t>
            </a:r>
            <a:r>
              <a:rPr lang="pt-BR" dirty="0" err="1" smtClean="0">
                <a:solidFill>
                  <a:srgbClr val="033163"/>
                </a:solidFill>
                <a:latin typeface="Museo 700"/>
                <a:cs typeface="Museo 700"/>
              </a:rPr>
              <a:t>Goolie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/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8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       interpretação: Banda </a:t>
            </a:r>
            <a:r>
              <a:rPr lang="pt-BR" sz="1800" dirty="0" err="1" smtClean="0">
                <a:solidFill>
                  <a:srgbClr val="033163"/>
                </a:solidFill>
                <a:latin typeface="Museo 700"/>
                <a:cs typeface="Museo 700"/>
              </a:rPr>
              <a:t>Rataplan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em 2013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14</a:t>
            </a:fld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5442" y="5802497"/>
            <a:ext cx="8970772" cy="423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Letra segundo: “The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Great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Grey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Ghost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Elephant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”, na Revista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Leader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edição de </a:t>
            </a:r>
            <a:r>
              <a:rPr lang="pt-BR" sz="16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Jun-Jul</a:t>
            </a:r>
            <a:r>
              <a:rPr lang="pt-BR" sz="16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/91, pág.7</a:t>
            </a:r>
            <a:endParaRPr lang="pt-BR" sz="16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25677" y="4726292"/>
            <a:ext cx="7887269" cy="9605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shally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wally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Oompah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oompah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oompah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oompah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25676" y="3430065"/>
            <a:ext cx="7887269" cy="916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oh-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ho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hayla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oh.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6- Ging Gang Gooli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1816" y="9395"/>
            <a:ext cx="609600" cy="609600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314147" y="5428466"/>
            <a:ext cx="8229600" cy="516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Hay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7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3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6655385"/>
      </p:ext>
    </p:extLst>
  </p:cSld>
  <p:clrMapOvr>
    <a:masterClrMapping/>
  </p:clrMapOvr>
  <p:transition spd="med" advClick="0" advTm="18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4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45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3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70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2" nodeType="withEffect">
                                  <p:stCondLst>
                                    <p:cond delay="70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3" nodeType="withEffect">
                                  <p:stCondLst>
                                    <p:cond delay="74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4" nodeType="withEffect">
                                  <p:stCondLst>
                                    <p:cond delay="74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5" nodeType="withEffect">
                                  <p:stCondLst>
                                    <p:cond delay="82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4" nodeType="withEffect">
                                  <p:stCondLst>
                                    <p:cond delay="8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5" nodeType="withEffect">
                                  <p:stCondLst>
                                    <p:cond delay="97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989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00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6" nodeType="withEffect">
                                  <p:stCondLst>
                                    <p:cond delay="118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7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6" nodeType="withEffect">
                                  <p:stCondLst>
                                    <p:cond delay="126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9" nodeType="withEffect">
                                  <p:stCondLst>
                                    <p:cond delay="1408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7" nodeType="withEffect">
                                  <p:stCondLst>
                                    <p:cond delay="141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0" nodeType="withEffect">
                                  <p:stCondLst>
                                    <p:cond delay="159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6415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3" grpId="2" build="p"/>
      <p:bldP spid="3" grpId="3" build="p"/>
      <p:bldP spid="3" grpId="4" build="p"/>
      <p:bldP spid="3" grpId="5" build="p"/>
      <p:bldP spid="3" grpId="6" build="p"/>
      <p:bldP spid="3" grpId="7" build="p"/>
      <p:bldP spid="12" grpId="0"/>
      <p:bldP spid="12" grpId="1"/>
      <p:bldP spid="14" grpId="0" build="allAtOnce"/>
      <p:bldP spid="14" grpId="1" build="p"/>
      <p:bldP spid="14" grpId="2" build="allAtOnce"/>
      <p:bldP spid="14" grpId="3" build="allAtOnce"/>
      <p:bldP spid="15" grpId="0" build="allAtOnce"/>
      <p:bldP spid="15" grpId="1" build="p"/>
      <p:bldP spid="15" grpId="2" build="allAtOnce"/>
      <p:bldP spid="15" grpId="3" build="allAtOnce"/>
      <p:bldP spid="15" grpId="4" build="allAtOnce"/>
      <p:bldP spid="15" grpId="5" build="allAtOnce"/>
      <p:bldP spid="15" grpId="6" build="allAtOnce"/>
      <p:bldP spid="15" grpId="7" build="allAtOnce"/>
      <p:bldP spid="15" grpId="9" build="allAtOnce"/>
      <p:bldP spid="15" grpId="10" build="allAtOnce"/>
      <p:bldP spid="17" grpId="0" build="allAtOnce"/>
      <p:bldP spid="17" grpId="1" build="p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0"/>
            <a:ext cx="9215438" cy="660121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55568"/>
            <a:ext cx="8316416" cy="1168395"/>
          </a:xfrm>
        </p:spPr>
        <p:txBody>
          <a:bodyPr>
            <a:normAutofit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pt-BR" sz="3600" b="1" dirty="0" smtClean="0">
                <a:solidFill>
                  <a:srgbClr val="0070C0"/>
                </a:solidFill>
              </a:rPr>
              <a:t>Hino da Modalidade do Mar</a:t>
            </a:r>
            <a:br>
              <a:rPr lang="pt-BR" sz="3600" b="1" dirty="0" smtClean="0">
                <a:solidFill>
                  <a:srgbClr val="0070C0"/>
                </a:solidFill>
              </a:rPr>
            </a:br>
            <a:r>
              <a:rPr lang="pt-BR" sz="2700" b="1" dirty="0" smtClean="0">
                <a:solidFill>
                  <a:srgbClr val="0070C0"/>
                </a:solidFill>
              </a:rPr>
              <a:t>interpretação: Trio </a:t>
            </a:r>
            <a:r>
              <a:rPr lang="pt-BR" sz="2700" b="1" dirty="0" err="1" smtClean="0">
                <a:solidFill>
                  <a:srgbClr val="0070C0"/>
                </a:solidFill>
              </a:rPr>
              <a:t>Iraquitan</a:t>
            </a:r>
            <a:r>
              <a:rPr lang="pt-BR" sz="2700" b="1" dirty="0" smtClean="0">
                <a:solidFill>
                  <a:srgbClr val="0070C0"/>
                </a:solidFill>
              </a:rPr>
              <a:t> de 1964</a:t>
            </a:r>
            <a:endParaRPr lang="pt-BR" sz="2700" b="1" dirty="0">
              <a:solidFill>
                <a:srgbClr val="0070C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915616" y="2204864"/>
            <a:ext cx="6400800" cy="2454275"/>
          </a:xfrm>
          <a:ln>
            <a:miter lim="800000"/>
            <a:headEnd/>
            <a:tailEnd/>
          </a:ln>
          <a:extLst/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pt-BR" sz="8000" b="1" dirty="0" smtClean="0">
                <a:solidFill>
                  <a:srgbClr val="002060"/>
                </a:solidFill>
              </a:rPr>
              <a:t>Rataplã</a:t>
            </a:r>
            <a:br>
              <a:rPr lang="pt-BR" sz="8000" b="1" dirty="0" smtClean="0">
                <a:solidFill>
                  <a:srgbClr val="002060"/>
                </a:solidFill>
              </a:rPr>
            </a:br>
            <a:r>
              <a:rPr lang="pt-BR" sz="8000" b="1" dirty="0" smtClean="0">
                <a:solidFill>
                  <a:srgbClr val="002060"/>
                </a:solidFill>
              </a:rPr>
              <a:t> do Mar</a:t>
            </a:r>
            <a:endParaRPr lang="pt-BR" sz="7200" b="1" dirty="0">
              <a:solidFill>
                <a:srgbClr val="002060"/>
              </a:solidFill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1438" y="5286375"/>
            <a:ext cx="9144000" cy="1500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  <a:t>O  conhecido  Rataplã do Mar  foi  composto na</a:t>
            </a:r>
            <a:b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</a:br>
            <a: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  <a:t>década de 1910 por </a:t>
            </a:r>
            <a:r>
              <a:rPr lang="pt-BR" sz="2400" dirty="0" err="1">
                <a:solidFill>
                  <a:srgbClr val="441D61"/>
                </a:solidFill>
                <a:latin typeface="+mj-lt"/>
                <a:cs typeface="+mn-cs"/>
              </a:rPr>
              <a:t>Benevenuto</a:t>
            </a:r>
            <a: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  <a:t> </a:t>
            </a:r>
            <a:r>
              <a:rPr lang="pt-BR" sz="2400" dirty="0" err="1">
                <a:solidFill>
                  <a:srgbClr val="441D61"/>
                </a:solidFill>
                <a:latin typeface="+mj-lt"/>
                <a:cs typeface="+mn-cs"/>
              </a:rPr>
              <a:t>Celini</a:t>
            </a:r>
            <a: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  <a:t> dos Santos </a:t>
            </a:r>
            <a:b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</a:br>
            <a:r>
              <a:rPr lang="pt-BR" sz="2400" dirty="0">
                <a:solidFill>
                  <a:srgbClr val="441D61"/>
                </a:solidFill>
                <a:latin typeface="+mj-lt"/>
                <a:cs typeface="+mn-cs"/>
              </a:rPr>
              <a:t>para os Escoteiros do Mar.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23963"/>
            <a:ext cx="297338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Rata218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364785"/>
      </p:ext>
    </p:extLst>
  </p:cSld>
  <p:clrMapOvr>
    <a:masterClrMapping/>
  </p:clrMapOvr>
  <p:transition advClick="0" advTm="19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0" objId="6"/>
        <p14:stopEvt time="1963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42" b="-2842"/>
          <a:stretch/>
        </p:blipFill>
        <p:spPr bwMode="auto">
          <a:xfrm>
            <a:off x="-29835" y="-212942"/>
            <a:ext cx="9386711" cy="7039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82132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7950" y="5867357"/>
            <a:ext cx="7129463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Do infinito mar, na vasta imensidade. 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3" name="Rata2199.wav">
            <a:hlinkClick r:id="" action="ppaction://media"/>
          </p:cNvPr>
          <p:cNvPicPr>
            <a:picLocks noRot="1" noChangeAspect="1"/>
          </p:cNvPicPr>
          <p:nvPr>
            <a:wavAudioFile r:embed="rId2" name="RataplaDoMar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255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323850" y="5940382"/>
            <a:ext cx="7377113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 sob a infinidade do esplendente azul.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684213" y="5940382"/>
            <a:ext cx="7127875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Queremos educar a nossa mocidade, 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1258888" y="5940382"/>
            <a:ext cx="7635875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fugindo a vida inerte, infenso, atroz, paul.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980716"/>
      </p:ext>
    </p:extLst>
  </p:cSld>
  <p:clrMapOvr>
    <a:masterClrMapping/>
  </p:clrMapOvr>
  <p:transition advClick="0" advTm="19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18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2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4" b="-2684"/>
          <a:stretch/>
        </p:blipFill>
        <p:spPr bwMode="auto">
          <a:xfrm>
            <a:off x="0" y="-186302"/>
            <a:ext cx="9180513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6363" y="5922202"/>
            <a:ext cx="8858250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 quando vemos longe o torvelinho humano.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323850" y="5949190"/>
            <a:ext cx="8281988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próximo perigo as almas nos desperta.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539750" y="5949190"/>
            <a:ext cx="8858250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Ao nosso brado: Alerta! Alerta! Sempre Alerta!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827088" y="5985702"/>
            <a:ext cx="8497887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Responde-nos: Alerta! as vozes do oceano.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5787039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-26988"/>
            <a:ext cx="11583988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71216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890278"/>
            <a:ext cx="8858250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917266"/>
            <a:ext cx="4681537" cy="503237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890278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25203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03669"/>
            <a:ext cx="2189163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6671369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388" y="-26988"/>
            <a:ext cx="11583988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849177"/>
            <a:ext cx="8858250" cy="6048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877752"/>
            <a:ext cx="4681537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877752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12677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620713"/>
            <a:ext cx="2274887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2704394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Índice das canções</a:t>
            </a:r>
            <a:endParaRPr lang="pt-BR" dirty="0">
              <a:solidFill>
                <a:srgbClr val="033163"/>
              </a:solidFill>
              <a:latin typeface="Museo 700"/>
              <a:cs typeface="Museo 70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20" y="1600200"/>
            <a:ext cx="4139852" cy="3648205"/>
          </a:xfrm>
        </p:spPr>
        <p:txBody>
          <a:bodyPr>
            <a:normAutofit/>
          </a:bodyPr>
          <a:lstStyle/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4" action="ppaction://hlinksldjump"/>
              </a:rPr>
              <a:t>Hino Alerta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5" action="ppaction://hlinksldjump"/>
              </a:rPr>
              <a:t>Para ser lobinho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6" action="ppaction://hlinksldjump"/>
              </a:rPr>
              <a:t>Espírito de B-P.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7" action="ppaction://hlinksldjump"/>
              </a:rPr>
              <a:t>Canção da Promessa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8" action="ppaction://hlinksldjump"/>
              </a:rPr>
              <a:t>Canção da Despedida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9" action="ppaction://hlinksldjump"/>
              </a:rPr>
              <a:t>Flor de Lis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0" action="ppaction://hlinksldjump"/>
              </a:rPr>
              <a:t>Bravo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33589" y="1602288"/>
            <a:ext cx="5010411" cy="3646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1" action="ppaction://hlinksldjump"/>
              </a:rPr>
              <a:t>Grato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err="1" smtClean="0">
                <a:solidFill>
                  <a:srgbClr val="0091AC"/>
                </a:solidFill>
                <a:latin typeface="Museo 300"/>
                <a:cs typeface="Museo 300"/>
                <a:hlinkClick r:id="rId12" action="ppaction://hlinksldjump"/>
              </a:rPr>
              <a:t>Guin</a:t>
            </a:r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2" action="ppaction://hlinksldjump"/>
              </a:rPr>
              <a:t> </a:t>
            </a:r>
            <a:r>
              <a:rPr lang="pt-BR" sz="2800" dirty="0" err="1" smtClean="0">
                <a:solidFill>
                  <a:srgbClr val="0091AC"/>
                </a:solidFill>
                <a:latin typeface="Museo 300"/>
                <a:cs typeface="Museo 300"/>
                <a:hlinkClick r:id="rId12" action="ppaction://hlinksldjump"/>
              </a:rPr>
              <a:t>Gan</a:t>
            </a:r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2" action="ppaction://hlinksldjump"/>
              </a:rPr>
              <a:t> </a:t>
            </a:r>
            <a:r>
              <a:rPr lang="pt-BR" sz="2800" dirty="0" err="1" smtClean="0">
                <a:solidFill>
                  <a:srgbClr val="0091AC"/>
                </a:solidFill>
                <a:latin typeface="Museo 300"/>
                <a:cs typeface="Museo 300"/>
                <a:hlinkClick r:id="rId12" action="ppaction://hlinksldjump"/>
              </a:rPr>
              <a:t>Guli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3" action="ppaction://hlinksldjump"/>
              </a:rPr>
              <a:t>Hum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4" action="ppaction://hlinksldjump"/>
              </a:rPr>
              <a:t>Hino da Modalidade do Mar</a:t>
            </a:r>
            <a:b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4" action="ppaction://hlinksldjump"/>
              </a:rPr>
            </a:br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4" action="ppaction://hlinksldjump"/>
              </a:rPr>
              <a:t>Rataplã do Mar</a:t>
            </a:r>
            <a:endParaRPr lang="pt-BR" sz="2800" dirty="0" smtClean="0">
              <a:solidFill>
                <a:srgbClr val="0091AC"/>
              </a:solidFill>
              <a:latin typeface="Museo 300"/>
              <a:cs typeface="Museo 300"/>
            </a:endParaRPr>
          </a:p>
          <a:p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5" action="ppaction://hlinksldjump"/>
              </a:rPr>
              <a:t>Hino da Modalidade do Ar</a:t>
            </a:r>
            <a:b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5" action="ppaction://hlinksldjump"/>
              </a:rPr>
            </a:br>
            <a:r>
              <a:rPr lang="pt-BR" sz="2800" dirty="0" smtClean="0">
                <a:solidFill>
                  <a:srgbClr val="0091AC"/>
                </a:solidFill>
                <a:latin typeface="Museo 300"/>
                <a:cs typeface="Museo 300"/>
                <a:hlinkClick r:id="rId15" action="ppaction://hlinksldjump"/>
              </a:rPr>
              <a:t>Rataplã do Ar</a:t>
            </a:r>
            <a:endParaRPr lang="pt-BR" sz="2800" dirty="0">
              <a:solidFill>
                <a:srgbClr val="0091AC"/>
              </a:solidFill>
              <a:latin typeface="Museo 300"/>
              <a:cs typeface="Museo 300"/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0D653-4FE1-D242-A5FB-94EBE3296968}" type="slidenum">
              <a:rPr lang="en-US" sz="1400" smtClean="0">
                <a:latin typeface="+mj-lt"/>
              </a:rPr>
              <a:pPr/>
              <a:t>2</a:t>
            </a:fld>
            <a:endParaRPr lang="en-US" sz="1400" dirty="0">
              <a:latin typeface="+mj-lt"/>
            </a:endParaRPr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9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84" b="-2094"/>
          <a:stretch/>
        </p:blipFill>
        <p:spPr bwMode="auto">
          <a:xfrm>
            <a:off x="0" y="-75156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833846"/>
            <a:ext cx="9505950" cy="8112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7950" y="5925921"/>
            <a:ext cx="8008938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Na progressiva paz, nos dias de perigo.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07950" y="5952908"/>
            <a:ext cx="8570913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Nas horas de alegria ou quando reina a dor.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07950" y="5977960"/>
            <a:ext cx="9504363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É sempre o mesmo mar, o nosso grande amigo.  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107950" y="5952908"/>
            <a:ext cx="9145588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É sempre a mesma Pátria, o nosso imenso amor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35580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10661650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71216"/>
            <a:ext cx="9505950" cy="8112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6363" y="5961716"/>
            <a:ext cx="8858250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Se, acaso, ferve um dia um turbilhão insano,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323850" y="5961716"/>
            <a:ext cx="8820150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Das cúpidas paixões de alguma hora incerta.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609600" y="5961716"/>
            <a:ext cx="8858250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Ao nosso brado: Alerta! Alerta! Sempre Alerta!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827088" y="5998228"/>
            <a:ext cx="8497887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Responde-nos: Alerta! as vozes do oceano.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2493107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-26988"/>
            <a:ext cx="11583988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71216"/>
            <a:ext cx="9505950" cy="8112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890278"/>
            <a:ext cx="8858250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917266"/>
            <a:ext cx="4681537" cy="503237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890278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25203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50" y="2395538"/>
            <a:ext cx="23812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968764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388" y="-26988"/>
            <a:ext cx="11583988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71216"/>
            <a:ext cx="9505950" cy="811212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861703"/>
            <a:ext cx="8858250" cy="6048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890278"/>
            <a:ext cx="4681537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890278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25203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620713"/>
            <a:ext cx="230505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8118262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713" y="0"/>
            <a:ext cx="10055226" cy="628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95288" y="5850765"/>
            <a:ext cx="8569325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Da Pátria, todo amor, constantes pioneiros.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323850" y="5877752"/>
            <a:ext cx="8570913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Por sobre o mar ou terra, ou sob o céu de anil.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684213" y="5877752"/>
            <a:ext cx="8783637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Ardentes, juvenis, do mar, os Escoteiros. </a:t>
            </a: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755650" y="5877752"/>
            <a:ext cx="7635875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Só têm por lema audaz: tudo pelo Brasil!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407833"/>
      </p:ext>
    </p:extLst>
  </p:cSld>
  <p:clrMapOvr>
    <a:masterClrMapping/>
  </p:clrMapOvr>
  <p:transition advClick="0"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98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9036"/>
            <a:ext cx="9155463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06363" y="5922202"/>
            <a:ext cx="10082212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E, assim, sempre evitando, da tibieza, o engano. 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323850" y="5949190"/>
            <a:ext cx="9577388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Do amor à Pátria e honra, da fé sob a coberta. </a:t>
            </a: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468313" y="5949190"/>
            <a:ext cx="8858250" cy="5048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Ao nosso brado: Alerta! Alerta! Sempre Alerta!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827088" y="5985702"/>
            <a:ext cx="8497887" cy="61118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Responde-nos: Alerta! as vozes do oceano.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020838"/>
      </p:ext>
    </p:extLst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788" y="-26988"/>
            <a:ext cx="11583988" cy="607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877752"/>
            <a:ext cx="8858250" cy="603250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904740"/>
            <a:ext cx="4681537" cy="503237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877752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12677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2395538"/>
            <a:ext cx="2497137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0639091"/>
      </p:ext>
    </p:extLst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1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7388" y="-26988"/>
            <a:ext cx="12068048" cy="632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97276" y="49184"/>
            <a:ext cx="8229600" cy="571504"/>
          </a:xfrm>
        </p:spPr>
        <p:txBody>
          <a:bodyPr>
            <a:noAutofit/>
          </a:bodyPr>
          <a:lstStyle/>
          <a:p>
            <a:pPr marL="484632" indent="0" algn="r" eaLnBrk="1" fontAlgn="auto" hangingPunct="1">
              <a:spcAft>
                <a:spcPts val="0"/>
              </a:spcAft>
              <a:defRPr/>
            </a:pPr>
            <a:r>
              <a:rPr lang="pt-BR" sz="3200" dirty="0" smtClean="0">
                <a:solidFill>
                  <a:schemeClr val="accent4">
                    <a:lumMod val="75000"/>
                  </a:schemeClr>
                </a:solidFill>
              </a:rPr>
              <a:t>Rataplã do Mar</a:t>
            </a:r>
            <a:endParaRPr lang="pt-BR" sz="3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80975" y="5758690"/>
            <a:ext cx="9505950" cy="811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34925" y="5911807"/>
            <a:ext cx="8858250" cy="6048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Em cadência firme e sã,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07950" y="5013325"/>
            <a:ext cx="8858250" cy="20669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rgbClr val="FFC000"/>
                </a:solidFill>
              </a:rPr>
              <a:t> </a:t>
            </a:r>
            <a:endParaRPr lang="pt-BR" sz="3200" dirty="0">
              <a:solidFill>
                <a:srgbClr val="FFC000"/>
              </a:solidFill>
              <a:latin typeface="+mn-lt"/>
              <a:cs typeface="+mn-cs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258888" y="5940382"/>
            <a:ext cx="4681537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nossos peitos faz vibrar,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Subtítulo 2"/>
          <p:cNvSpPr txBox="1">
            <a:spLocks/>
          </p:cNvSpPr>
          <p:nvPr/>
        </p:nvSpPr>
        <p:spPr>
          <a:xfrm>
            <a:off x="1401763" y="5940382"/>
            <a:ext cx="3746500" cy="503238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o rataplã, rataplã. 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2411413" y="5975307"/>
            <a:ext cx="6337300" cy="61277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>
                <a:solidFill>
                  <a:schemeClr val="accent1">
                    <a:lumMod val="75000"/>
                  </a:schemeClr>
                </a:solidFill>
              </a:rPr>
              <a:t>Rataplã dos Escoteiros do Mar.</a:t>
            </a:r>
            <a:endParaRPr lang="pt-BR" sz="3200" dirty="0">
              <a:solidFill>
                <a:schemeClr val="accent1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596900"/>
            <a:ext cx="2043113" cy="276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ângulo 16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6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585337"/>
      </p:ext>
    </p:extLst>
  </p:cSld>
  <p:clrMapOvr>
    <a:masterClrMapping/>
  </p:clrMapOvr>
  <p:transition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4600"/>
                            </p:stCondLst>
                            <p:childTnLst>
                              <p:par>
                                <p:cTn id="30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1" grpId="0"/>
      <p:bldP spid="11" grpId="1"/>
      <p:bldP spid="13" grpId="0"/>
      <p:bldP spid="13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-62630"/>
            <a:ext cx="9144000" cy="6062597"/>
          </a:xfrm>
          <a:prstGeom prst="rect">
            <a:avLst/>
          </a:prstGeom>
          <a:gradFill>
            <a:gsLst>
              <a:gs pos="0">
                <a:srgbClr val="5E9EFF"/>
              </a:gs>
              <a:gs pos="16000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725" y="1968578"/>
            <a:ext cx="3602014" cy="278555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98" y="1261999"/>
            <a:ext cx="8229600" cy="15688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Rataplã, </a:t>
            </a:r>
            <a:r>
              <a:rPr lang="pt-BR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plã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plã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vamos cantar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Estaremos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Sempre Alerta Escoteiros do Ar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Rataplã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plã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</a:t>
            </a:r>
            <a:r>
              <a:rPr lang="pt-BR" sz="2400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plã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, vamos cantar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Estaremos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Sempre Alerta Escoteiros do Ar.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68" y="111800"/>
            <a:ext cx="85552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sz="4000" dirty="0" smtClean="0">
                <a:solidFill>
                  <a:srgbClr val="033163"/>
                </a:solidFill>
                <a:latin typeface="Museo 700"/>
                <a:cs typeface="Museo 700"/>
              </a:rPr>
              <a:t>Hino da Modalidade do Ar  Rataplã do Ar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/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3100" dirty="0" smtClean="0">
                <a:solidFill>
                  <a:srgbClr val="033163"/>
                </a:solidFill>
                <a:latin typeface="Museo 700"/>
                <a:cs typeface="Museo 700"/>
              </a:rPr>
              <a:t>       </a:t>
            </a:r>
            <a:r>
              <a:rPr lang="pt-BR" sz="2700" dirty="0" smtClean="0">
                <a:solidFill>
                  <a:srgbClr val="033163"/>
                </a:solidFill>
                <a:latin typeface="Museo 700"/>
                <a:cs typeface="Museo 700"/>
              </a:rPr>
              <a:t>interpretação: Joel Franz do Estúdio Regente, em 2.003</a:t>
            </a:r>
            <a:endParaRPr lang="pt-BR" sz="2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28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914398" y="4445690"/>
            <a:ext cx="8279704" cy="1416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Contatos </a:t>
            </a: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ligados, motores roncando, Escoteiros do Ar cantando, </a:t>
            </a:r>
          </a:p>
          <a:p>
            <a:pPr marL="0" indent="0">
              <a:buNone/>
            </a:pP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alegres reunidos com </a:t>
            </a:r>
            <a:r>
              <a:rPr lang="pt-BR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suas </a:t>
            </a: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Patrulhas, aeromodelos voando. </a:t>
            </a:r>
          </a:p>
          <a:p>
            <a:pPr marL="0" indent="0">
              <a:buNone/>
            </a:pP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Escoteiros do norte, Escoteiros do sul, do leste e do </a:t>
            </a:r>
            <a:r>
              <a:rPr lang="pt-BR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oeste, em </a:t>
            </a: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seu afã, </a:t>
            </a:r>
          </a:p>
          <a:p>
            <a:pPr marL="0" indent="0">
              <a:buNone/>
            </a:pPr>
            <a:r>
              <a:rPr lang="pt-BR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somos </a:t>
            </a:r>
            <a:r>
              <a:rPr lang="pt-BR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Escoteiros do Ar e vamos cantar o nosso Rataplã. 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211" y="2736544"/>
            <a:ext cx="3685427" cy="2850064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  <a:softEdge rad="12700"/>
          </a:effectLst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637" y="2047064"/>
            <a:ext cx="4141577" cy="134601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489" y="1478072"/>
            <a:ext cx="2830879" cy="2993000"/>
          </a:xfrm>
          <a:prstGeom prst="rect">
            <a:avLst/>
          </a:prstGeom>
          <a:effectLst>
            <a:outerShdw blurRad="12700" dist="12700" dir="5400000" sx="80000" sy="80000" algn="ctr" rotWithShape="0">
              <a:schemeClr val="bg1">
                <a:lumMod val="75000"/>
              </a:scheme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65282" y="6112700"/>
            <a:ext cx="7124866" cy="2776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700" b="1" dirty="0" smtClean="0">
                <a:solidFill>
                  <a:srgbClr val="033163"/>
                </a:solidFill>
                <a:latin typeface="Museo 700"/>
                <a:cs typeface="Museo 700"/>
              </a:rPr>
              <a:t>Letra e música  do chefe Jayme Janeiro Rodrigues (provavelmente na década de 1970).</a:t>
            </a:r>
            <a:endParaRPr lang="pt-BR" sz="2700" b="1" dirty="0"/>
          </a:p>
        </p:txBody>
      </p:sp>
      <p:sp>
        <p:nvSpPr>
          <p:cNvPr id="14" name="Retângulo 13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7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pic>
        <p:nvPicPr>
          <p:cNvPr id="6" name="11 - Rataplan do Ar encorpad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37325" y="0"/>
            <a:ext cx="609600" cy="609600"/>
          </a:xfrm>
          <a:prstGeom prst="rect">
            <a:avLst/>
          </a:prstGeom>
        </p:spPr>
      </p:pic>
      <p:sp>
        <p:nvSpPr>
          <p:cNvPr id="15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00418826"/>
      </p:ext>
    </p:extLst>
  </p:cSld>
  <p:clrMapOvr>
    <a:masterClrMapping/>
  </p:clrMapOvr>
  <p:transition spd="med" advTm="20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3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9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8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8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67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67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6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12" fill="hold" nodeType="withEffect">
                                  <p:stCondLst>
                                    <p:cond delay="67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6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3" nodeType="withEffect">
                                  <p:stCondLst>
                                    <p:cond delay="823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4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10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7" nodeType="withEffect">
                                  <p:stCondLst>
                                    <p:cond delay="125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3" nodeType="withEffect">
                                  <p:stCondLst>
                                    <p:cond delay="125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15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5" nodeType="withEffect">
                                  <p:stCondLst>
                                    <p:cond delay="15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6" nodeType="withEffect">
                                  <p:stCondLst>
                                    <p:cond delay="1799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3" grpId="2" build="p"/>
      <p:bldP spid="3" grpId="3" build="p"/>
      <p:bldP spid="3" grpId="4" build="p"/>
      <p:bldP spid="3" grpId="5" build="p"/>
      <p:bldP spid="3" grpId="6" build="p"/>
      <p:bldP spid="3" grpId="7" build="p"/>
      <p:bldP spid="21" grpId="0"/>
      <p:bldP spid="21" grpId="1"/>
      <p:bldP spid="21" grpId="3"/>
      <p:bldP spid="21" grpId="4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-62630"/>
            <a:ext cx="9144000" cy="6062597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998" y="1261999"/>
            <a:ext cx="4954043" cy="14119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Quero ficar aqui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mais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um pouquinho só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mais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um pouquinho com você.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68" y="111800"/>
            <a:ext cx="855527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sz="4000" dirty="0" smtClean="0">
                <a:solidFill>
                  <a:srgbClr val="033163"/>
                </a:solidFill>
                <a:latin typeface="Museo 700"/>
                <a:cs typeface="Museo 700"/>
              </a:rPr>
              <a:t>Hum (quero ficar aqui)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/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3100" dirty="0" smtClean="0">
                <a:solidFill>
                  <a:srgbClr val="033163"/>
                </a:solidFill>
                <a:latin typeface="Museo 700"/>
                <a:cs typeface="Museo 700"/>
              </a:rPr>
              <a:t>  </a:t>
            </a:r>
            <a:r>
              <a:rPr lang="pt-BR" sz="2200" dirty="0" smtClean="0">
                <a:solidFill>
                  <a:srgbClr val="033163"/>
                </a:solidFill>
                <a:latin typeface="Museo 700"/>
                <a:cs typeface="Museo 700"/>
              </a:rPr>
              <a:t>     interpretação: Distrito Bandeirante Acauã, na década de 1980</a:t>
            </a:r>
            <a:endParaRPr lang="pt-BR" sz="22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29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14190" y="2636337"/>
            <a:ext cx="3920648" cy="1238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 noite vem eu sei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não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quero crer que vou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para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bem longe de você.</a:t>
            </a: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710" y="1296087"/>
            <a:ext cx="3337504" cy="2085940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32" y="3813842"/>
            <a:ext cx="3053720" cy="2035813"/>
          </a:xfrm>
          <a:prstGeom prst="rect">
            <a:avLst/>
          </a:prstGeom>
        </p:spPr>
      </p:pic>
      <p:pic>
        <p:nvPicPr>
          <p:cNvPr id="6" name="14-QueroFicarAq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97868" y="-44878"/>
            <a:ext cx="609600" cy="609600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3346530" y="4229227"/>
            <a:ext cx="4514592" cy="1238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Por isso eu canto assim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para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alegrar o adeus</a:t>
            </a: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pt-BR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esta amizade não ter fim.</a:t>
            </a: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23" y="2143873"/>
            <a:ext cx="2576428" cy="2014768"/>
          </a:xfrm>
          <a:prstGeom prst="rect">
            <a:avLst/>
          </a:prstGeom>
          <a:effectLst>
            <a:outerShdw blurRad="50800" dist="50800" dir="5400000" algn="ctr" rotWithShape="0">
              <a:schemeClr val="bg2">
                <a:lumMod val="75000"/>
              </a:schemeClr>
            </a:outerShdw>
            <a:softEdge rad="12700"/>
          </a:effectLst>
        </p:spPr>
      </p:pic>
      <p:sp>
        <p:nvSpPr>
          <p:cNvPr id="16" name="Retângulo 15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8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5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0853597"/>
      </p:ext>
    </p:extLst>
  </p:cSld>
  <p:clrMapOvr>
    <a:masterClrMapping/>
  </p:clrMapOvr>
  <p:transition spd="med" advTm="7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35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35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46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4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3" nodeType="withEffect">
                                  <p:stCondLst>
                                    <p:cond delay="56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2" nodeType="withEffect">
                                  <p:stCondLst>
                                    <p:cond delay="56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3" nodeType="withEffect">
                                  <p:stCondLst>
                                    <p:cond delay="6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3" grpId="1" build="p"/>
      <p:bldP spid="3" grpId="2" build="p"/>
      <p:bldP spid="3" grpId="3" build="p"/>
      <p:bldP spid="21" grpId="0"/>
      <p:bldP spid="21" grpId="1"/>
      <p:bldP spid="21" grpId="2"/>
      <p:bldP spid="21" grpId="3"/>
      <p:bldP spid="14" grpId="0"/>
      <p:bldP spid="14" grpId="1"/>
      <p:bldP spid="14" grpId="2"/>
      <p:bldP spid="14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310"/>
            <a:ext cx="8229600" cy="4525963"/>
          </a:xfrm>
        </p:spPr>
        <p:txBody>
          <a:bodyPr>
            <a:noAutofit/>
          </a:bodyPr>
          <a:lstStyle/>
          <a:p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Rataplã do arrebol, Escoteiros, vede a luz!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Rataplã, olhai o sol,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Brasil que nos conduz!</a:t>
            </a:r>
          </a:p>
          <a:p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Alerta ó Escoteiros do Brasil, Alerta!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Erguei para o ideal os corações, em flor.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 mocidade ao sol,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da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Pátria já desperta, 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À Pátria consagrai o vosso eterno amor. </a:t>
            </a:r>
            <a:b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Por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entre os densos bosques, e vergeis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floridos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Ecoem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nossas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vozes, de alegria intensa,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E pelos campos fora, em cânticos sentidos,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ressoe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um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hino ovante, à nossa Pátria imensa.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Alerta! Alerta! Sempre Alerta!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Um, dois! Um, 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dois!</a:t>
            </a:r>
            <a:endParaRPr lang="pt-BR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      Hino Alerta – Rataplã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3100" dirty="0" smtClean="0">
                <a:solidFill>
                  <a:srgbClr val="033163"/>
                </a:solidFill>
                <a:latin typeface="Museo 700"/>
                <a:cs typeface="Museo 700"/>
              </a:rPr>
              <a:t>       </a:t>
            </a:r>
            <a:r>
              <a:rPr lang="pt-BR" sz="2700" dirty="0" smtClean="0">
                <a:solidFill>
                  <a:srgbClr val="033163"/>
                </a:solidFill>
                <a:latin typeface="Museo 700"/>
                <a:cs typeface="Museo 700"/>
              </a:rPr>
              <a:t>interpretação: Trio </a:t>
            </a:r>
            <a:r>
              <a:rPr lang="pt-BR" sz="2700" dirty="0" err="1" smtClean="0">
                <a:solidFill>
                  <a:srgbClr val="033163"/>
                </a:solidFill>
                <a:latin typeface="Museo 700"/>
                <a:cs typeface="Museo 700"/>
              </a:rPr>
              <a:t>Irakitan</a:t>
            </a:r>
            <a:r>
              <a:rPr lang="pt-BR" sz="2700" dirty="0" smtClean="0">
                <a:solidFill>
                  <a:srgbClr val="033163"/>
                </a:solidFill>
                <a:latin typeface="Museo 700"/>
                <a:cs typeface="Museo 700"/>
              </a:rPr>
              <a:t>, de 1964</a:t>
            </a:r>
            <a:endParaRPr lang="pt-BR" sz="2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RataplaHinoNacionalDosEscoteirosDoBrasi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6251" y="274638"/>
            <a:ext cx="609600" cy="6096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97490" y="1765126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Rataplã, olhai o sol, do Brasil que nos conduz!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61376" y="1403960"/>
            <a:ext cx="7344475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do arrebol, Escoteiros, vede a luz!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9288" y="2216063"/>
            <a:ext cx="7346563" cy="5020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Alerta ó Escoteiros do Brasil, Alerta!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799578" y="2581404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Erguei para o ideal os corações, em flor.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01666" y="2946746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mocidade ao sol, da Pátria já desperta,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803754" y="3312088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À Pátria consagrai o vosso eterno amor.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793316" y="3677430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 entre os densos bosques, e vergeis floridos, 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95404" y="4055298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Ecoem nossas vozes, de alegria intensa,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97492" y="4408114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pelos campos fora, em cânticos sentidos,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99580" y="4773456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ressoe um hino ovante, à nossa Pátria imensa. 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01668" y="5138798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Alerta! Alerta! Sempre Alerta!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803756" y="5504140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Um, dois! Um, dois!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99578" y="1767214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Rataplã, olhai o sol, do Brasil que nos conduz!</a:t>
            </a:r>
            <a:endParaRPr lang="pt-BR" sz="2400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463464" y="1406048"/>
            <a:ext cx="67327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do arrebol, Escoteiros, vede a luz! </a:t>
            </a:r>
            <a:endParaRPr lang="pt-BR" sz="2400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4196617"/>
      </p:ext>
    </p:extLst>
  </p:cSld>
  <p:clrMapOvr>
    <a:masterClrMapping/>
  </p:clrMapOvr>
  <p:transition spd="med"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3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6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4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5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6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61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64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647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67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67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68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/>
          <p:nvPr/>
        </p:nvSpPr>
        <p:spPr>
          <a:xfrm>
            <a:off x="8221438" y="-18826"/>
            <a:ext cx="971600" cy="6578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0C123"/>
              </a:solidFill>
            </a:endParaRP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 rot="16200000">
            <a:off x="5592242" y="3067620"/>
            <a:ext cx="6013297" cy="756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rgbClr val="0070C0"/>
                </a:solidFill>
              </a:rPr>
              <a:t>Atividades para jovens:</a:t>
            </a:r>
            <a:endParaRPr lang="pt-BR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50738" y="5426292"/>
            <a:ext cx="7045660" cy="93692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070C0"/>
                </a:solidFill>
              </a:rPr>
              <a:t>Atividades motivadoras</a:t>
            </a:r>
            <a:r>
              <a:rPr lang="pt-BR" dirty="0" smtClean="0">
                <a:solidFill>
                  <a:srgbClr val="0070C0"/>
                </a:solidFill>
              </a:rPr>
              <a:t>:</a:t>
            </a:r>
            <a:endParaRPr lang="pt-BR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50961" y="372653"/>
            <a:ext cx="7365075" cy="105427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pt-BR" b="1" dirty="0">
                <a:latin typeface="Museo 700"/>
                <a:ea typeface="+mj-ea"/>
                <a:cs typeface="Museo 700"/>
              </a:rPr>
              <a:t>Use canções com guia </a:t>
            </a:r>
            <a:br>
              <a:rPr lang="pt-BR" b="1" dirty="0">
                <a:latin typeface="Museo 700"/>
                <a:ea typeface="+mj-ea"/>
                <a:cs typeface="Museo 700"/>
              </a:rPr>
            </a:br>
            <a:r>
              <a:rPr lang="pt-BR" dirty="0">
                <a:latin typeface="Museo 700"/>
                <a:ea typeface="+mj-ea"/>
                <a:cs typeface="Museo 700"/>
              </a:rPr>
              <a:t>(um canta e os outros </a:t>
            </a:r>
            <a:r>
              <a:rPr lang="pt-BR" dirty="0" smtClean="0">
                <a:latin typeface="Museo 700"/>
                <a:ea typeface="+mj-ea"/>
                <a:cs typeface="Museo 700"/>
              </a:rPr>
              <a:t>repetem)</a:t>
            </a:r>
            <a:endParaRPr lang="pt-BR" b="1" dirty="0">
              <a:latin typeface="Museo 700"/>
              <a:ea typeface="+mj-ea"/>
              <a:cs typeface="Museo 70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30</a:t>
            </a:fld>
            <a:endParaRPr lang="en-US" dirty="0"/>
          </a:p>
        </p:txBody>
      </p:sp>
      <p:sp>
        <p:nvSpPr>
          <p:cNvPr id="8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0523" y="1527133"/>
            <a:ext cx="7365075" cy="5657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Busque letras em cancioneiros</a:t>
            </a:r>
            <a:endParaRPr lang="pt-BR" b="1" dirty="0">
              <a:latin typeface="Museo 700"/>
              <a:ea typeface="+mj-ea"/>
              <a:cs typeface="Museo 70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342611" y="2280781"/>
            <a:ext cx="7365075" cy="6628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Solicite paródias em carta prego</a:t>
            </a:r>
            <a:endParaRPr lang="pt-BR" b="1" dirty="0">
              <a:latin typeface="Museo 700"/>
              <a:ea typeface="+mj-ea"/>
              <a:cs typeface="Museo 70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44699" y="2984325"/>
            <a:ext cx="7365075" cy="7369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Peça representações com canções</a:t>
            </a:r>
            <a:endParaRPr lang="pt-BR" b="1" dirty="0">
              <a:latin typeface="Museo 700"/>
              <a:ea typeface="+mj-ea"/>
              <a:cs typeface="Museo 70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346787" y="3625240"/>
            <a:ext cx="7365075" cy="7338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Faça pequenos arranjos vocais</a:t>
            </a:r>
            <a:endParaRPr lang="pt-BR" b="1" dirty="0">
              <a:latin typeface="Museo 700"/>
              <a:ea typeface="+mj-ea"/>
              <a:cs typeface="Museo 70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48875" y="4490806"/>
            <a:ext cx="7365075" cy="6072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Localize músicas na internet</a:t>
            </a:r>
          </a:p>
        </p:txBody>
      </p:sp>
      <p:pic>
        <p:nvPicPr>
          <p:cNvPr id="19" name="Áudio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777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67"/>
    </mc:Choice>
    <mc:Fallback xmlns="">
      <p:transition spd="slow" advTm="29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15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19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6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3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26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7" grpId="0" build="p"/>
      <p:bldP spid="13" grpId="0" build="p"/>
      <p:bldP spid="14" grpId="0" build="p"/>
      <p:bldP spid="15" grpId="0" build="p"/>
      <p:bldP spid="16" grpId="0" build="p"/>
      <p:bldP spid="1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083" y="274638"/>
            <a:ext cx="8079287" cy="1143000"/>
          </a:xfrm>
        </p:spPr>
        <p:txBody>
          <a:bodyPr>
            <a:noAutofit/>
          </a:bodyPr>
          <a:lstStyle/>
          <a:p>
            <a:r>
              <a:rPr lang="pt-BR" sz="3600" dirty="0" smtClean="0">
                <a:solidFill>
                  <a:srgbClr val="033163"/>
                </a:solidFill>
                <a:latin typeface="Museo 700"/>
                <a:cs typeface="Museo 700"/>
              </a:rPr>
              <a:t>Com as músicas escoteiras podemos:</a:t>
            </a:r>
            <a:endParaRPr lang="pt-B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9452" y="1349681"/>
            <a:ext cx="8192023" cy="1143000"/>
          </a:xfrm>
        </p:spPr>
        <p:txBody>
          <a:bodyPr>
            <a:normAutofit/>
          </a:bodyPr>
          <a:lstStyle/>
          <a:p>
            <a:r>
              <a:rPr lang="pt-BR" b="1" dirty="0" smtClean="0">
                <a:latin typeface="Museo 700"/>
                <a:ea typeface="+mj-ea"/>
                <a:cs typeface="Museo 700"/>
              </a:rPr>
              <a:t>Nivelar o ânimo dos jovens </a:t>
            </a:r>
            <a:br>
              <a:rPr lang="pt-BR" b="1" dirty="0" smtClean="0">
                <a:latin typeface="Museo 700"/>
                <a:ea typeface="+mj-ea"/>
                <a:cs typeface="Museo 700"/>
              </a:rPr>
            </a:br>
            <a:r>
              <a:rPr lang="pt-BR" dirty="0" smtClean="0">
                <a:latin typeface="Museo 700"/>
                <a:ea typeface="+mj-ea"/>
                <a:cs typeface="Museo 700"/>
              </a:rPr>
              <a:t>todos juntos no mesmo tom e gestos.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31</a:t>
            </a:fld>
            <a:endParaRPr lang="en-US" dirty="0"/>
          </a:p>
        </p:txBody>
      </p:sp>
      <p:sp>
        <p:nvSpPr>
          <p:cNvPr id="9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7155" y="5749355"/>
            <a:ext cx="609600" cy="60960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941540" y="2466583"/>
            <a:ext cx="8192023" cy="11033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Alterar o ritmo das atividades</a:t>
            </a:r>
            <a:r>
              <a:rPr lang="pt-BR" dirty="0" smtClean="0">
                <a:latin typeface="Museo 700"/>
                <a:ea typeface="+mj-ea"/>
                <a:cs typeface="Museo 700"/>
              </a:rPr>
              <a:t/>
            </a:r>
            <a:br>
              <a:rPr lang="pt-BR" dirty="0" smtClean="0">
                <a:latin typeface="Museo 700"/>
                <a:ea typeface="+mj-ea"/>
                <a:cs typeface="Museo 700"/>
              </a:rPr>
            </a:br>
            <a:r>
              <a:rPr lang="pt-BR" sz="3000" dirty="0" smtClean="0">
                <a:latin typeface="Museo 700"/>
                <a:ea typeface="+mj-ea"/>
                <a:cs typeface="Museo 700"/>
              </a:rPr>
              <a:t>+ animada para agitar / + lenta para acalmar.</a:t>
            </a:r>
            <a:endParaRPr lang="pt-BR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31102" y="3671168"/>
            <a:ext cx="8192023" cy="105427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Dividir atividades monótonas e longas,</a:t>
            </a:r>
            <a:br>
              <a:rPr lang="pt-BR" b="1" dirty="0" smtClean="0">
                <a:latin typeface="Museo 700"/>
                <a:ea typeface="+mj-ea"/>
                <a:cs typeface="Museo 700"/>
              </a:rPr>
            </a:br>
            <a:r>
              <a:rPr lang="pt-BR" dirty="0" smtClean="0">
                <a:latin typeface="Museo 700"/>
                <a:ea typeface="+mj-ea"/>
                <a:cs typeface="Museo 700"/>
              </a:rPr>
              <a:t>quebrando em partes menores.</a:t>
            </a:r>
            <a:endParaRPr lang="pt-BR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933190" y="4825647"/>
            <a:ext cx="8192023" cy="1089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 smtClean="0">
                <a:latin typeface="Museo 700"/>
                <a:ea typeface="+mj-ea"/>
                <a:cs typeface="Museo 700"/>
              </a:rPr>
              <a:t>Treinar a memória, desenvolver a fala,</a:t>
            </a:r>
            <a:br>
              <a:rPr lang="pt-BR" b="1" dirty="0" smtClean="0">
                <a:latin typeface="Museo 700"/>
                <a:ea typeface="+mj-ea"/>
                <a:cs typeface="Museo 700"/>
              </a:rPr>
            </a:br>
            <a:r>
              <a:rPr lang="pt-BR" dirty="0" smtClean="0">
                <a:latin typeface="Museo 700"/>
                <a:ea typeface="+mj-ea"/>
                <a:cs typeface="Museo 700"/>
              </a:rPr>
              <a:t>movimentar e agitar</a:t>
            </a:r>
          </a:p>
          <a:p>
            <a:endParaRPr lang="pt-BR" dirty="0"/>
          </a:p>
        </p:txBody>
      </p:sp>
      <p:sp>
        <p:nvSpPr>
          <p:cNvPr id="13" name="Rectangle 4"/>
          <p:cNvSpPr/>
          <p:nvPr/>
        </p:nvSpPr>
        <p:spPr>
          <a:xfrm>
            <a:off x="4382" y="-18826"/>
            <a:ext cx="971600" cy="6578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0C123"/>
              </a:solidFill>
            </a:endParaRPr>
          </a:p>
        </p:txBody>
      </p:sp>
      <p:sp>
        <p:nvSpPr>
          <p:cNvPr id="14" name="Título 2"/>
          <p:cNvSpPr txBox="1">
            <a:spLocks/>
          </p:cNvSpPr>
          <p:nvPr/>
        </p:nvSpPr>
        <p:spPr>
          <a:xfrm rot="16200000">
            <a:off x="-2624814" y="3067620"/>
            <a:ext cx="6013297" cy="756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rgbClr val="0070C0"/>
                </a:solidFill>
              </a:rPr>
              <a:t>O uso das músicas:</a:t>
            </a:r>
            <a:endParaRPr lang="pt-B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195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build="p"/>
      <p:bldP spid="10" grpId="0" build="p"/>
      <p:bldP spid="11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7154"/>
            <a:ext cx="8229600" cy="4406030"/>
          </a:xfrm>
        </p:spPr>
        <p:txBody>
          <a:bodyPr>
            <a:noAutofit/>
          </a:bodyPr>
          <a:lstStyle/>
          <a:p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Rataplã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do arrebol, Escoteiros vede a luz!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Rataplã olhai o sol, do Brasil que nos conduz!</a:t>
            </a:r>
          </a:p>
          <a:p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Unindo o passo firme à trilha do dever.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Tendo um Brasil feliz por nosso escopo e norte,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Façamos o futuro em flores antever.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 nova geração jovial confiante e forte.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se algum dia acaso, a Pátria estremecida,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De súbito bradar</a:t>
            </a: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Alerta 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aos Escoteiros!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Alerta respondendo, à Pátria a nossa vida, </a:t>
            </a:r>
            <a:b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 as almas entregar iremos prazenteiros </a:t>
            </a:r>
            <a:b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Alerta</a:t>
            </a:r>
            <a:r>
              <a:rPr lang="pt-BR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! Alerta! Sempre alerta! Um, dois. Um, dois!</a:t>
            </a:r>
          </a:p>
          <a:p>
            <a:pPr marL="0" indent="0">
              <a:buNone/>
            </a:pPr>
            <a:endParaRPr lang="pt-BR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Hino Alerta – Rataplã 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(2ª parte)</a:t>
            </a: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4</a:t>
            </a:fld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99578" y="1704584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olhai o sol, do Brasil que nos conduz!</a:t>
            </a:r>
            <a:endParaRPr lang="pt-BR" sz="2400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3464" y="1330892"/>
            <a:ext cx="67327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00B0F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do arrebol, Escoteiros vede a luz! </a:t>
            </a:r>
            <a:endParaRPr lang="pt-BR" sz="2400" dirty="0">
              <a:solidFill>
                <a:srgbClr val="00B0F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801666" y="1694146"/>
            <a:ext cx="68433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olhai o sol, do Brasil que nos conduz!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65552" y="1332980"/>
            <a:ext cx="6732787" cy="4201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Rataplã do arrebol, Escoteiros vede a luz!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9288" y="2140906"/>
            <a:ext cx="6950898" cy="4645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Unindo o passo firme à trilha do dever.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797489" y="2504160"/>
            <a:ext cx="6847563" cy="451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Tendo um Brasil feliz por nosso escopo e norte,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97490" y="2867414"/>
            <a:ext cx="6041721" cy="4394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Façamos o futuro em flores antever.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797490" y="3230668"/>
            <a:ext cx="6041721" cy="4394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nova geração jovial confiante e forte.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97491" y="3606448"/>
            <a:ext cx="6304768" cy="426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se algum dia acaso, a Pátria estremecida,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97490" y="3969702"/>
            <a:ext cx="6304769" cy="4018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súbito bradar: Alerta aos Escoteiros!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797490" y="4332956"/>
            <a:ext cx="6166981" cy="45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Alerta respondendo, à Pátria a nossa vida,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797490" y="4696210"/>
            <a:ext cx="6041721" cy="4645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as almas entregar iremos prazenteiros </a:t>
            </a: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7490" y="5071990"/>
            <a:ext cx="6981173" cy="464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Alerta! Alerta! Sempre alerta! Um, dois. Um, dois!</a:t>
            </a:r>
          </a:p>
          <a:p>
            <a:pPr marL="0" indent="0">
              <a:buFont typeface="Arial"/>
              <a:buNone/>
            </a:pPr>
            <a:endParaRPr lang="pt-BR" sz="2400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2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22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4748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00"/>
    </mc:Choice>
    <mc:Fallback xmlns="">
      <p:transition spd="slow" advTm="7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38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310"/>
            <a:ext cx="5442559" cy="1755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ser Lobinho é preciso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ter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muita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alegria e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disposição.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brincar e aprender tendo por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ideal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praticar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Boa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Ação.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Para  ser  Lobinho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2700" dirty="0" smtClean="0">
                <a:solidFill>
                  <a:srgbClr val="033163"/>
                </a:solidFill>
                <a:latin typeface="Museo 700"/>
                <a:cs typeface="Museo 700"/>
              </a:rPr>
              <a:t>interpretação: turma do CAL/SP 2009</a:t>
            </a:r>
            <a:endParaRPr lang="pt-BR" sz="2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5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1749466" y="3644027"/>
            <a:ext cx="4150293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 um mundo bem melhor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você descobrir.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um mundo fascinante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feito por B-P.</a:t>
            </a:r>
            <a:endParaRPr lang="pt-BR" sz="2400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2" name="ParaSerLobinhoCB_L200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7200" y="274638"/>
            <a:ext cx="609600" cy="609600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770387" y="1601245"/>
            <a:ext cx="5442559" cy="1755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ser Lobinho é preciso ter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muita alegria e disposição.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brincar e aprender tendo por ideal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praticar a Boa Ação.</a:t>
            </a:r>
            <a:endParaRPr lang="pt-BR" sz="24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062653" y="3832962"/>
            <a:ext cx="4150293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 um mundo bem melhor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você descobrir.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um mundo fascinante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feito por B-P.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5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2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6934190"/>
      </p:ext>
    </p:extLst>
  </p:cSld>
  <p:clrMapOvr>
    <a:masterClrMapping/>
  </p:clrMapOvr>
  <p:transition spd="med" advTm="6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70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3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21" grpId="0"/>
      <p:bldP spid="21" grpId="1"/>
      <p:bldP spid="23" grpId="0" build="allAtOnce"/>
      <p:bldP spid="23" grpId="1" build="p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770" y="1290180"/>
            <a:ext cx="4031264" cy="4742664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841" y="-37579"/>
            <a:ext cx="4243536" cy="60876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610" y="1412310"/>
            <a:ext cx="6106438" cy="17557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sempre na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mente.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Sempre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 mente. Sempre na mente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B-P.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sempre na mente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Sempre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na mente estará.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Espírito de B-P</a:t>
            </a:r>
            <a:r>
              <a:rPr lang="pt-BR" dirty="0">
                <a:solidFill>
                  <a:srgbClr val="033163"/>
                </a:solidFill>
                <a:latin typeface="Museo 700"/>
                <a:cs typeface="Museo 700"/>
              </a:rPr>
              <a:t>. </a:t>
            </a:r>
            <a:br>
              <a:rPr lang="pt-BR" dirty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2700" dirty="0" smtClean="0">
                <a:solidFill>
                  <a:srgbClr val="033163"/>
                </a:solidFill>
                <a:latin typeface="Museo 700"/>
                <a:cs typeface="Museo 700"/>
              </a:rPr>
              <a:t>interpretação</a:t>
            </a:r>
            <a:r>
              <a:rPr lang="pt-BR" sz="2700" dirty="0">
                <a:solidFill>
                  <a:srgbClr val="033163"/>
                </a:solidFill>
                <a:latin typeface="Museo 700"/>
                <a:cs typeface="Museo 700"/>
              </a:rPr>
              <a:t>: Trio </a:t>
            </a:r>
            <a:r>
              <a:rPr lang="pt-BR" sz="2700" dirty="0" err="1">
                <a:solidFill>
                  <a:srgbClr val="033163"/>
                </a:solidFill>
                <a:latin typeface="Museo 700"/>
                <a:cs typeface="Museo 700"/>
              </a:rPr>
              <a:t>Irakitan</a:t>
            </a:r>
            <a:r>
              <a:rPr lang="pt-BR" sz="2700" dirty="0">
                <a:solidFill>
                  <a:srgbClr val="033163"/>
                </a:solidFill>
                <a:latin typeface="Museo 700"/>
                <a:cs typeface="Museo 700"/>
              </a:rPr>
              <a:t>, de 1964</a:t>
            </a:r>
            <a:endParaRPr lang="pt-BR" sz="27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6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96658" y="3644027"/>
            <a:ext cx="5177427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no coração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coração. No coração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B-P. 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no coração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 estará. 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6093" y="1601245"/>
            <a:ext cx="5442559" cy="1755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junto de mim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mim. Junto de mim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B-P. 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junto de mim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mim estará.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3093930" y="3832962"/>
            <a:ext cx="5949862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espírito, sempre na mente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coração, junto de mim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B-P.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traga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espírito sempre na mente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 estará.</a:t>
            </a:r>
          </a:p>
        </p:txBody>
      </p:sp>
      <p:pic>
        <p:nvPicPr>
          <p:cNvPr id="8" name="DeBPTrago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08146" y="168057"/>
            <a:ext cx="609600" cy="609600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1906093" y="2955097"/>
            <a:ext cx="6106438" cy="1755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traga o espírito, sempre na mente.</a:t>
            </a:r>
            <a:b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Sempre na mente. Sempre na mente.</a:t>
            </a:r>
            <a:b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B-P. traga o espírito, sempre na mente.</a:t>
            </a:r>
            <a:b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006A2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Sempre na mente estará.</a:t>
            </a:r>
            <a:endParaRPr lang="pt-BR" sz="2400" dirty="0">
              <a:solidFill>
                <a:srgbClr val="006A2E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8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4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785332"/>
      </p:ext>
    </p:extLst>
  </p:cSld>
  <p:clrMapOvr>
    <a:masterClrMapping/>
  </p:clrMapOvr>
  <p:transition spd="med" advClick="0" advTm="15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2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10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20400"/>
                                  </p:stCondLst>
                                  <p:childTnLst>
                                    <p:set>
                                      <p:cBhvr rctx="PPT">
                                        <p:cTn id="21" dur="106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10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30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5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70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0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8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5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99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99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115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allAtOnce"/>
      <p:bldP spid="3" grpId="1" uiExpand="1" build="p"/>
      <p:bldP spid="21" grpId="0"/>
      <p:bldP spid="21" grpId="1"/>
      <p:bldP spid="23" grpId="0" uiExpand="1" build="allAtOnce"/>
      <p:bldP spid="23" grpId="1" uiExpand="1" build="p"/>
      <p:bldP spid="24" grpId="0"/>
      <p:bldP spid="24" grpId="1"/>
      <p:bldP spid="13" grpId="0" build="allAtOnce"/>
      <p:bldP spid="13" grpId="1" build="p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249" y="1335616"/>
            <a:ext cx="3637705" cy="38374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8" y="1788090"/>
            <a:ext cx="6647194" cy="19446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Prometo neste dia, cumprir a Lei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teu Escoteiro, Senhor e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Rei.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 amarei </a:t>
            </a:r>
            <a:r>
              <a:rPr lang="pt-BR" sz="24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prá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sempre, cada vez mais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Senhor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Promessa, protegerás.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Canção  da  Promessa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8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       interpretação: Coral Duo Pai pra Filho em </a:t>
            </a:r>
            <a:r>
              <a:rPr lang="pt-BR" sz="1800" dirty="0" err="1" smtClean="0">
                <a:solidFill>
                  <a:srgbClr val="033163"/>
                </a:solidFill>
                <a:latin typeface="Museo 700"/>
                <a:cs typeface="Museo 700"/>
              </a:rPr>
              <a:t>jan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/1999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7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96658" y="3644027"/>
            <a:ext cx="5803726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Da fé eu sinto orgulho, quero viver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Tal qual me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ensinastes, até morrer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 amarei </a:t>
            </a:r>
            <a:r>
              <a:rPr lang="pt-BR" sz="2400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prá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sempre, cada vez mais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Senhor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Promessa, protegerás.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6093" y="1964499"/>
            <a:ext cx="6106438" cy="1755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 a alma apaixonada, servi-la-ei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À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pátria amada, fiel serei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 amarei </a:t>
            </a:r>
            <a:r>
              <a:rPr lang="pt-BR" sz="2400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prá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sempre, cada vez mais</a:t>
            </a: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Senhor </a:t>
            </a:r>
            <a:r>
              <a:rPr lang="pt-BR" sz="2400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Promessa, protegerás.</a:t>
            </a: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2705622" y="3832962"/>
            <a:ext cx="6338170" cy="18491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Promessa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 um dia fiz junto à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ti,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para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toda a vida a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prometi.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 amarei </a:t>
            </a:r>
            <a:r>
              <a:rPr lang="pt-BR" sz="2400" dirty="0" err="1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prá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sempre, cada vez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mais.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Senhor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Promessa, protegerás.</a:t>
            </a:r>
          </a:p>
        </p:txBody>
      </p:sp>
      <p:pic>
        <p:nvPicPr>
          <p:cNvPr id="7" name="Can_da_Promess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740" y="49170"/>
            <a:ext cx="609600" cy="609600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1127341" y="3280031"/>
            <a:ext cx="6774490" cy="905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te amarei </a:t>
            </a:r>
            <a:r>
              <a:rPr lang="pt-BR" sz="24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prá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sempre, cada vez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mais.</a:t>
            </a:r>
            <a:b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Senhor 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minha Promessa, protegerás.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7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4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2039280"/>
      </p:ext>
    </p:extLst>
  </p:cSld>
  <p:clrMapOvr>
    <a:masterClrMapping/>
  </p:clrMapOvr>
  <p:transition spd="med" advTm="2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 rctx="PPT">
                                        <p:cTn id="13" dur="112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11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62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68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01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22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58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63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196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96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218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21" grpId="0"/>
      <p:bldP spid="21" grpId="1"/>
      <p:bldP spid="23" grpId="0" build="allAtOnce"/>
      <p:bldP spid="23" grpId="1" build="p"/>
      <p:bldP spid="24" grpId="0"/>
      <p:bldP spid="24" grpId="1"/>
      <p:bldP spid="16" grpId="0"/>
      <p:bldP spid="16" grpId="1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60" y="1335616"/>
            <a:ext cx="3204026" cy="38374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8" y="1788090"/>
            <a:ext cx="4434213" cy="1593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 que perder 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esperança,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nos tornar a ver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?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 perder a esperança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há tanto querer?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Canção da Despedida</a:t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8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      interpretação: de Mario </a:t>
            </a:r>
            <a:r>
              <a:rPr lang="pt-BR" sz="1800" dirty="0" err="1" smtClean="0">
                <a:solidFill>
                  <a:srgbClr val="033163"/>
                </a:solidFill>
                <a:latin typeface="Museo 700"/>
                <a:cs typeface="Museo 700"/>
              </a:rPr>
              <a:t>Gréggio</a:t>
            </a:r>
            <a:r>
              <a:rPr lang="pt-BR" sz="1800" dirty="0" smtClean="0">
                <a:solidFill>
                  <a:srgbClr val="033163"/>
                </a:solidFill>
                <a:latin typeface="Museo 700"/>
                <a:cs typeface="Museo 700"/>
              </a:rPr>
              <a:t> &amp; equipe em 1988</a:t>
            </a:r>
            <a:endParaRPr lang="pt-BR" sz="18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8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9288" y="2955097"/>
            <a:ext cx="5803726" cy="1692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Não é mais que um até logo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  <a:b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Não 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é mais que um breve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adeus.</a:t>
            </a:r>
            <a:b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Bem 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cedo junto ao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fogo,</a:t>
            </a:r>
            <a:b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tornaremos 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nos ver.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1906093" y="1964499"/>
            <a:ext cx="4782806" cy="1755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 nossas mãos </a:t>
            </a: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entrelaçadas,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ao </a:t>
            </a:r>
            <a:r>
              <a:rPr lang="pt-BR" sz="24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redor do calor</a:t>
            </a: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formemos </a:t>
            </a:r>
            <a:r>
              <a:rPr lang="pt-BR" sz="24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esta </a:t>
            </a: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noite</a:t>
            </a:r>
            <a:b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 </a:t>
            </a:r>
            <a:r>
              <a:rPr lang="pt-BR" sz="2400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círculo de </a:t>
            </a:r>
            <a:r>
              <a:rPr lang="pt-BR" sz="2400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amor.</a:t>
            </a:r>
            <a:endParaRPr lang="pt-BR" sz="2400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1578282" y="3995800"/>
            <a:ext cx="4704564" cy="16033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Pois o Senhor que nos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protege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nos vai abençoar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um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dia, certamente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</a:t>
            </a:r>
            <a:b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vai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novo nos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juntar.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10-CancaoDaDespedid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5386" y="105428"/>
            <a:ext cx="609600" cy="609600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060" y="1488016"/>
            <a:ext cx="3204026" cy="3837487"/>
          </a:xfrm>
          <a:prstGeom prst="rect">
            <a:avLst/>
          </a:prstGeom>
        </p:spPr>
      </p:pic>
      <p:sp>
        <p:nvSpPr>
          <p:cNvPr id="13" name="Retângulo 12"/>
          <p:cNvSpPr/>
          <p:nvPr/>
        </p:nvSpPr>
        <p:spPr>
          <a:xfrm>
            <a:off x="8242125" y="6219172"/>
            <a:ext cx="839243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1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+mj-lt"/>
                <a:hlinkClick r:id="rId7" action="ppaction://hlinksldjump"/>
              </a:rPr>
              <a:t>Índice</a:t>
            </a:r>
            <a:endParaRPr lang="pt-BR" sz="1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+mj-lt"/>
            </a:endParaRPr>
          </a:p>
        </p:txBody>
      </p:sp>
      <p:sp>
        <p:nvSpPr>
          <p:cNvPr id="15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050831"/>
      </p:ext>
    </p:extLst>
  </p:cSld>
  <p:clrMapOvr>
    <a:masterClrMapping/>
  </p:clrMapOvr>
  <p:transition spd="med" advClick="0" advTm="17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25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9" presetClass="emph" presetSubtype="0" nodeType="withEffect">
                                  <p:stCondLst>
                                    <p:cond delay="39300"/>
                                  </p:stCondLst>
                                  <p:childTnLst>
                                    <p:set>
                                      <p:cBhvr rctx="PPT">
                                        <p:cTn id="13" dur="4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4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43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4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4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43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63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63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8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85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105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4" nodeType="withEffect">
                                  <p:stCondLst>
                                    <p:cond delay="105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5" nodeType="withEffect">
                                  <p:stCondLst>
                                    <p:cond delay="12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12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9" presetClass="emph" presetSubtype="0" nodeType="withEffect">
                                  <p:stCondLst>
                                    <p:cond delay="135700"/>
                                  </p:stCondLst>
                                  <p:childTnLst>
                                    <p:set>
                                      <p:cBhvr rctx="PPT">
                                        <p:cTn id="47" dur="71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8" dur="7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4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6" nodeType="withEffect">
                                  <p:stCondLst>
                                    <p:cond delay="143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55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21" grpId="0"/>
      <p:bldP spid="21" grpId="1"/>
      <p:bldP spid="21" grpId="2"/>
      <p:bldP spid="21" grpId="3"/>
      <p:bldP spid="21" grpId="4"/>
      <p:bldP spid="21" grpId="5"/>
      <p:bldP spid="21" grpId="6"/>
      <p:bldP spid="23" grpId="0" build="allAtOnce"/>
      <p:bldP spid="23" grpId="1" build="p"/>
      <p:bldP spid="24" grpId="0"/>
      <p:bldP spid="24" grpId="1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056" y="2802696"/>
            <a:ext cx="2060515" cy="22828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458" y="1788090"/>
            <a:ext cx="6857556" cy="15939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Como é feliz o acampamento na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floresta,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 nós passa um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riacho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murmurar.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Então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aves em seus ninhos sempre em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festa</a:t>
            </a:r>
            <a:b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 vento sopra a ramagem a </a:t>
            </a:r>
            <a:r>
              <a:rPr lang="pt-BR" sz="24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cantar.</a:t>
            </a:r>
            <a:endParaRPr lang="pt-BR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>Flor de Lis </a:t>
            </a:r>
            <a:r>
              <a:rPr lang="pt-BR" sz="3600" dirty="0" smtClean="0">
                <a:solidFill>
                  <a:srgbClr val="033163"/>
                </a:solidFill>
                <a:latin typeface="Museo 700"/>
                <a:cs typeface="Museo 700"/>
              </a:rPr>
              <a:t>(como é feliz acampamento)</a:t>
            </a:r>
            <a: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  <a:t/>
            </a:r>
            <a:br>
              <a:rPr lang="pt-BR" dirty="0" smtClean="0">
                <a:solidFill>
                  <a:srgbClr val="033163"/>
                </a:solidFill>
                <a:latin typeface="Museo 700"/>
                <a:cs typeface="Museo 700"/>
              </a:rPr>
            </a:br>
            <a:r>
              <a:rPr lang="pt-BR" sz="1600" dirty="0" smtClean="0">
                <a:solidFill>
                  <a:schemeClr val="bg1"/>
                </a:solidFill>
                <a:latin typeface="Museo 700"/>
                <a:cs typeface="Museo 700"/>
              </a:rPr>
              <a:t>.</a:t>
            </a:r>
            <a:r>
              <a:rPr lang="pt-BR" sz="1600" dirty="0" smtClean="0">
                <a:solidFill>
                  <a:srgbClr val="033163"/>
                </a:solidFill>
                <a:latin typeface="Museo 700"/>
                <a:cs typeface="Museo 700"/>
              </a:rPr>
              <a:t>       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interpretação: do Duo Pai </a:t>
            </a:r>
            <a:r>
              <a:rPr lang="pt-BR" sz="2000" dirty="0" err="1" smtClean="0">
                <a:solidFill>
                  <a:srgbClr val="033163"/>
                </a:solidFill>
                <a:latin typeface="Museo 700"/>
                <a:cs typeface="Museo 700"/>
              </a:rPr>
              <a:t>Prá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 Filho em </a:t>
            </a:r>
            <a:r>
              <a:rPr lang="pt-BR" sz="2000" dirty="0" err="1" smtClean="0">
                <a:solidFill>
                  <a:srgbClr val="033163"/>
                </a:solidFill>
                <a:latin typeface="Museo 700"/>
                <a:cs typeface="Museo 700"/>
              </a:rPr>
              <a:t>jan</a:t>
            </a:r>
            <a:r>
              <a:rPr lang="pt-BR" sz="2000" dirty="0" smtClean="0">
                <a:solidFill>
                  <a:srgbClr val="033163"/>
                </a:solidFill>
                <a:latin typeface="Museo 700"/>
                <a:cs typeface="Museo 700"/>
              </a:rPr>
              <a:t>/1999</a:t>
            </a:r>
            <a:endParaRPr lang="pt-BR" sz="20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212946" y="6494136"/>
            <a:ext cx="549009" cy="365125"/>
          </a:xfrm>
        </p:spPr>
        <p:txBody>
          <a:bodyPr/>
          <a:lstStyle/>
          <a:p>
            <a:fld id="{F91F956B-FBA8-4274-BD6E-A3532FF70D4D}" type="slidenum">
              <a:rPr lang="en-US" smtClean="0"/>
              <a:t>9</a:t>
            </a:fld>
            <a:endParaRPr lang="en-US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459288" y="2955097"/>
            <a:ext cx="7099726" cy="18423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sobre o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         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o coração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porque sou tão feliz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sou tão feliz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eu trago com amor  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com amor</a:t>
            </a: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marL="0" indent="0">
              <a:buNone/>
            </a:pPr>
            <a:r>
              <a:rPr lang="pt-BR" sz="2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minha flor de lis         </a:t>
            </a:r>
            <a:r>
              <a:rPr lang="pt-BR" sz="2400" b="1" dirty="0" smtClean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2400" b="1" dirty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flor de </a:t>
            </a:r>
            <a:r>
              <a:rPr lang="pt-BR" sz="2400" b="1" dirty="0" smtClean="0">
                <a:solidFill>
                  <a:schemeClr val="accent3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lis.</a:t>
            </a:r>
            <a:endParaRPr lang="pt-BR" sz="2400" b="1" dirty="0">
              <a:solidFill>
                <a:schemeClr val="accent3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939456" y="3720227"/>
            <a:ext cx="6285532" cy="17786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Junto de mim eu tenho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tantos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companheiros </a:t>
            </a:r>
          </a:p>
          <a:p>
            <a:pPr marL="0" indent="0">
              <a:buNone/>
            </a:pP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 a </a:t>
            </a: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cada um deles eu estimo como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irmão, 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pois a amizade que reúne os escoteiros 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faz com que todos tenham um só </a:t>
            </a:r>
            <a:r>
              <a:rPr lang="pt-BR" sz="2400" dirty="0" smtClean="0">
                <a:solidFill>
                  <a:schemeClr val="tx2">
                    <a:lumMod val="50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coração.</a:t>
            </a:r>
            <a:endParaRPr lang="pt-BR" sz="2400" dirty="0">
              <a:solidFill>
                <a:schemeClr val="tx2">
                  <a:lumMod val="50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Como_e_feliz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3814" y="117953"/>
            <a:ext cx="609600" cy="609600"/>
          </a:xfrm>
          <a:prstGeom prst="rect">
            <a:avLst/>
          </a:prstGeom>
        </p:spPr>
      </p:pic>
      <p:sp>
        <p:nvSpPr>
          <p:cNvPr id="11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539638" y="6268668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r"/>
            <a:r>
              <a:rPr lang="pt-BR" sz="1400" smtClean="0">
                <a:latin typeface="+mj-lt"/>
              </a:rPr>
              <a:t>UD18 Cancioneiro</a:t>
            </a:r>
            <a:endParaRPr lang="pt-BR" sz="1400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762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3000"/>
    </mc:Choice>
    <mc:Fallback xmlns="">
      <p:transition advClick="0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34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50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34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4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50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65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6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5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allAtOnce"/>
      <p:bldP spid="3" grpId="1" build="p"/>
      <p:bldP spid="21" grpId="0"/>
      <p:bldP spid="21" grpId="1"/>
      <p:bldP spid="21" grpId="4"/>
      <p:bldP spid="24" grpId="0"/>
      <p:bldP spid="24" grpId="1"/>
    </p:bldLst>
  </p:timing>
  <p:extLst mod="1">
    <p:ext uri="{E180D4A7-C9FB-4DFB-919C-405C955672EB}">
      <p14:showEvtLst xmlns:p14="http://schemas.microsoft.com/office/powerpoint/2010/main">
        <p14:playEvt time="0" objId="6"/>
        <p14:stopEvt time="98909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|1.6|4.7|3.9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|5.2|3.4|3.8|3.6|3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8.5|9.9|6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0.7|0.9|0.6|1|0.8|0.8|1.7|0.7|0.9|0.7|0.9|0.8|0.9|1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6|1.1|0.9|1.4|0.9|1.1|2.1|0.9|1.2|0.9|1.1|1|0.9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8|1.2|0.9|1.2|0.9|1|2.2|0.9|1.2|1|1.1|1|0.9|2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4|11.7|1.1|13.8|0.4|14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 Clássico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1399</Words>
  <Application>Microsoft Office PowerPoint</Application>
  <PresentationFormat>Apresentação na tela (4:3)</PresentationFormat>
  <Paragraphs>262</Paragraphs>
  <Slides>31</Slides>
  <Notes>13</Notes>
  <HiddenSlides>0</HiddenSlides>
  <MMClips>18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2" baseType="lpstr">
      <vt:lpstr>Office Theme</vt:lpstr>
      <vt:lpstr>Curso Preliminar para Escotistas e Dirigentes</vt:lpstr>
      <vt:lpstr>Índice das canções</vt:lpstr>
      <vt:lpstr>      Hino Alerta – Rataplã        interpretação: Trio Irakitan, de 1964</vt:lpstr>
      <vt:lpstr>Hino Alerta – Rataplã (2ª parte)</vt:lpstr>
      <vt:lpstr>Para  ser  Lobinho interpretação: turma do CAL/SP 2009</vt:lpstr>
      <vt:lpstr>Espírito de B-P.  interpretação: Trio Irakitan, de 1964</vt:lpstr>
      <vt:lpstr>Canção  da  Promessa .        interpretação: Coral Duo Pai pra Filho em jan/1999</vt:lpstr>
      <vt:lpstr>Canção da Despedida .       interpretação: de Mario Gréggio &amp; equipe em 1988</vt:lpstr>
      <vt:lpstr>Flor de Lis (como é feliz acampamento) .       interpretação: do Duo Pai Prá Filho em jan/1999</vt:lpstr>
      <vt:lpstr>Flor de Lis (como é feliz acampamento) .       interpretação: do Duo Pai Prá Filho em jan/1999</vt:lpstr>
      <vt:lpstr>Bravo .       Gravação dos gaúchos</vt:lpstr>
      <vt:lpstr>Grato .       Midi de origem desconhecida</vt:lpstr>
      <vt:lpstr>Grato .       Midi de origem desconhecida</vt:lpstr>
      <vt:lpstr>Guing Gang Goolie .        interpretação: Banda Rataplan em 2013</vt:lpstr>
      <vt:lpstr>Hino da Modalidade do Mar interpretação: Trio Iraquitan de 1964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Rataplã do Mar</vt:lpstr>
      <vt:lpstr>Hino da Modalidade do Ar  Rataplã do Ar        interpretação: Joel Franz do Estúdio Regente, em 2.003</vt:lpstr>
      <vt:lpstr>Hum (quero ficar aqui)        interpretação: Distrito Bandeirante Acauã, na década de 1980</vt:lpstr>
      <vt:lpstr>Atividades motivadoras:</vt:lpstr>
      <vt:lpstr>Com as músicas escoteiras podemos: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</dc:creator>
  <cp:lastModifiedBy>usuario</cp:lastModifiedBy>
  <cp:revision>152</cp:revision>
  <dcterms:created xsi:type="dcterms:W3CDTF">2014-03-03T15:51:30Z</dcterms:created>
  <dcterms:modified xsi:type="dcterms:W3CDTF">2014-09-02T13:06:45Z</dcterms:modified>
</cp:coreProperties>
</file>